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7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A82A0-2401-4835-B2F5-71A0DB50CC54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5CB7D-613D-4E22-BB73-B5E0F5663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76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5419D-E3B8-4F1D-B763-CFFEE29D4EE7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10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A16E95-48A2-487D-9E1D-A01C09AF5330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2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2FD3C-47AD-4524-90D8-6ABBB6B7317C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3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074E46-FB7F-45A1-ABF3-AEB15E13C568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41D55-B22B-4397-BDB3-02F23738FCE9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5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F7324-0424-4F19-8C4D-62A47AA7712F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04ED3F-BA0F-4EF8-8A1F-6B4F2FEC86D9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2CFCFDD-E61F-46A2-BEF1-D8D43B3C07AA}" type="slidenum">
              <a:rPr lang="fr-FR" altLang="fr-FR">
                <a:solidFill>
                  <a:prstClr val="black"/>
                </a:solidFill>
              </a:rPr>
              <a:pPr/>
              <a:t>17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975D41D-ECB9-4724-ACD2-A4C1ABB0EE26}" type="slidenum">
              <a:rPr lang="fr-FR" altLang="fr-FR">
                <a:solidFill>
                  <a:prstClr val="black"/>
                </a:solidFill>
              </a:rPr>
              <a:pPr/>
              <a:t>19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3A83D32-B9FB-468B-A62D-F0BC0E809622}" type="slidenum">
              <a:rPr lang="fr-FR" altLang="fr-FR">
                <a:solidFill>
                  <a:prstClr val="black"/>
                </a:solidFill>
              </a:rPr>
              <a:pPr/>
              <a:t>20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A227490-FA40-4D96-A0CD-77023D7204AA}" type="slidenum">
              <a:rPr lang="fr-FR" altLang="fr-FR">
                <a:solidFill>
                  <a:prstClr val="black"/>
                </a:solidFill>
              </a:rPr>
              <a:pPr/>
              <a:t>21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2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4B8273-2375-4AD2-95AE-C55B39FBCCBC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A38DE63-FD7F-4BC1-BC78-58F915F5DB55}" type="slidenum">
              <a:rPr lang="fr-FR" altLang="fr-FR">
                <a:solidFill>
                  <a:prstClr val="black"/>
                </a:solidFill>
              </a:rPr>
              <a:pPr/>
              <a:t>22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F92A6C-1FCE-4018-9E1A-D5715EE9AA02}" type="slidenum">
              <a:rPr lang="fr-FR" altLang="fr-FR">
                <a:solidFill>
                  <a:prstClr val="black"/>
                </a:solidFill>
              </a:rPr>
              <a:pPr/>
              <a:t>23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DBCB0F-6645-43FF-B8DA-ED775CB2E844}" type="slidenum">
              <a:rPr lang="fr-FR" altLang="fr-FR">
                <a:solidFill>
                  <a:prstClr val="black"/>
                </a:solidFill>
              </a:rPr>
              <a:pPr/>
              <a:t>24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4D0E-8BC5-419C-B269-A8112DBEDBD4}" type="slidenum">
              <a:rPr lang="fr-FR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0D98A-F818-4448-8BEB-5421DF4501F9}" type="slidenum">
              <a:rPr lang="fr-FR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2084EA5-BF0C-4EDC-9E3B-AE0F4935D7A9}" type="slidenum">
              <a:rPr lang="fr-FR" altLang="fr-FR">
                <a:solidFill>
                  <a:prstClr val="black"/>
                </a:solidFill>
              </a:rPr>
              <a:pPr/>
              <a:t>27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A4C4-25FE-4F64-B40F-A475A375336D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A4C4-25FE-4F64-B40F-A475A375336D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A4C4-25FE-4F64-B40F-A475A375336D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37199A-FE7F-44CF-B0B5-CA3DDE90AF80}" type="slidenum">
              <a:rPr lang="fr-FR" altLang="fr-FR">
                <a:solidFill>
                  <a:prstClr val="black"/>
                </a:solidFill>
              </a:rPr>
              <a:pPr/>
              <a:t>31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D2C942-4BC7-4093-9327-44F0BD5478DB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35E8ED-EB68-4A83-805A-E68C2C0CDE48}" type="slidenum">
              <a:rPr lang="fr-FR" altLang="fr-FR">
                <a:solidFill>
                  <a:prstClr val="black"/>
                </a:solidFill>
              </a:rPr>
              <a:pPr/>
              <a:t>32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31123A-3617-4A3D-8490-09619AA0BDF7}" type="slidenum">
              <a:rPr lang="fr-FR" altLang="fr-FR">
                <a:solidFill>
                  <a:prstClr val="black"/>
                </a:solidFill>
              </a:rPr>
              <a:pPr/>
              <a:t>34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70C8C54-AC16-4C65-BEA2-216CC79CDFD1}" type="slidenum">
              <a:rPr lang="fr-FR" altLang="fr-FR">
                <a:solidFill>
                  <a:prstClr val="black"/>
                </a:solidFill>
              </a:rPr>
              <a:pPr/>
              <a:t>35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6B0EB7-C74D-4DF1-80B5-B9410A43E452}" type="slidenum">
              <a:rPr lang="fr-FR" altLang="fr-FR">
                <a:solidFill>
                  <a:prstClr val="black"/>
                </a:solidFill>
              </a:rPr>
              <a:pPr/>
              <a:t>36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E5626B2-CF73-45B6-9EED-C7D06E92F450}" type="slidenum">
              <a:rPr lang="fr-FR" altLang="fr-FR">
                <a:solidFill>
                  <a:prstClr val="black"/>
                </a:solidFill>
              </a:rPr>
              <a:pPr/>
              <a:t>37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30C0A3-5625-4CDD-9693-522007EDDEA2}" type="slidenum">
              <a:rPr lang="fr-FR" altLang="fr-FR">
                <a:solidFill>
                  <a:prstClr val="black"/>
                </a:solidFill>
              </a:rPr>
              <a:pPr/>
              <a:t>38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AB243C2-4F1B-49CD-B5A4-2E2C683EC7C7}" type="slidenum">
              <a:rPr lang="fr-FR" altLang="fr-FR">
                <a:solidFill>
                  <a:prstClr val="black"/>
                </a:solidFill>
              </a:rPr>
              <a:pPr/>
              <a:t>40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E07CE2B-B653-4A1D-9A33-AE34CFA75701}" type="slidenum">
              <a:rPr lang="fr-FR" altLang="fr-FR">
                <a:solidFill>
                  <a:prstClr val="black"/>
                </a:solidFill>
              </a:rPr>
              <a:pPr/>
              <a:t>41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D48516-5980-43A4-8F8E-283022E5109F}" type="slidenum">
              <a:rPr lang="fr-FR" altLang="fr-FR">
                <a:solidFill>
                  <a:prstClr val="black"/>
                </a:solidFill>
              </a:rPr>
              <a:pPr/>
              <a:t>42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67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D041B8-6107-4E48-9967-75DE88435112}" type="slidenum">
              <a:rPr lang="fr-FR" altLang="fr-FR">
                <a:solidFill>
                  <a:prstClr val="black"/>
                </a:solidFill>
              </a:rPr>
              <a:pPr/>
              <a:t>48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65195F-4631-466F-A7C2-4E0BC4A9F42B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03414-5D69-4481-8DA5-09F0E35527DE}" type="slidenum">
              <a:rPr lang="fr-FR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7199A-FE7F-44CF-B0B5-CA3DDE90AF80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64FB94-EAED-4E8A-A015-9E89C6532C66}" type="slidenum">
              <a:rPr lang="fr-FR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59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C30577-8110-4FA1-A484-8C8F9E36DC63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69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22C455-52CE-401B-8D5B-92E778B9876D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8066B-3EE4-4B5B-8DB6-9569EC0B7030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0938BC-9607-4D39-AD76-0E716C21E900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00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2B208-9246-4F68-83D7-C2489BEC6EEC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7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2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9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5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9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7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2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18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94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9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A0CF-F4FC-4A21-A91D-1F40197C32D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78BD-F9FF-4F05-90B3-A65E304ECD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31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9815-2175-4BC9-B0DC-A3E4710E3F7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90DD-72A0-4CB7-92CA-EC62635173C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DFE8-A15E-462D-A275-41874D4751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462E-FD1F-4191-BFB7-BFEDA16E534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FB8A-3E78-47EA-BA97-392FE88EEB0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A6E3-0A82-428A-B3A8-DD745AB98CD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96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A190-2994-47B1-8651-45D5381F01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FE89-E69D-4BA2-8006-F637F1F688F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91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5165-FF76-4F39-BBC8-265DF24C75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E155-AEEA-4BA8-A297-4152AE680D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07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FA5D-952F-4CCB-904B-A1616BC27F3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29F7-57EF-498D-AB8C-4B202C689FF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3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157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9E0E-A665-4E24-99F1-3180BD30FB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71B0-89D8-4B83-962E-640C4040BD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A98E-9E62-460E-9EAC-980D87EB6F6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AED4-EF23-4306-B872-A98A16D7116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83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B67B-39AE-4AF6-8CFF-1CB0D337B1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C7B4-B13B-4C6A-93D4-C3F7EBE4CC1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73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917A-439F-4B0A-8D7E-A7B5DDCBBFE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CF6F-C417-4E85-BB3F-25E594AED7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43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C67713-9987-46EF-BCE6-DFC90A67FB40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DF05D0-4B9E-4308-B028-5000C5BE5D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44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B1274A-A4DE-499D-B500-60010548EC6E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11D300-76F6-428A-8D0D-4BD65E3B09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28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44BBD7-09CF-4067-A1F2-3C483B9B405C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178275-432F-4C6B-A225-C7CBA46C4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63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58AB4-5E9D-4F57-B2B6-EFEE87483129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495A86-336B-4130-8CA3-03F23938B6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15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EE1EC2-038C-44A6-AEF2-C49F2A0E79D3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914549-6E79-4E84-BF1C-0FFD362DF7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008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2DBBFF-3ABA-44EA-B45F-AC66FE92493F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60A97A-42F6-411B-AAD4-D4F6C61DDD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51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006221-5E18-4614-9722-476C70E49A66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95C619-0787-4B71-B18E-ABC5853EDC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86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E30696-AC54-446E-9EAB-28AC036030EB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CC2D63-0AFD-4B50-9366-30477F331C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064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B9136E-22A7-447A-9E88-591B0C280739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10CA54-9D6B-40F1-B2D8-E971492C74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088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066D5-F4C0-4F45-A1EE-B3D19E78903D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580956-0687-45E8-A353-AE0B45BFC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444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DB048F-260F-498C-8395-90438B2A70AF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D8E8B-54CD-4752-BA98-9B83AECE87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79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6316"/>
      </p:ext>
    </p:extLst>
  </p:cSld>
  <p:clrMapOvr>
    <a:masterClrMapping/>
  </p:clrMapOvr>
  <p:transition advClick="0" advTm="10000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983"/>
      </p:ext>
    </p:extLst>
  </p:cSld>
  <p:clrMapOvr>
    <a:masterClrMapping/>
  </p:clrMapOvr>
  <p:transition advClick="0" advTm="10000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02008"/>
      </p:ext>
    </p:extLst>
  </p:cSld>
  <p:clrMapOvr>
    <a:masterClrMapping/>
  </p:clrMapOvr>
  <p:transition advClick="0" advTm="10000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89810"/>
      </p:ext>
    </p:extLst>
  </p:cSld>
  <p:clrMapOvr>
    <a:masterClrMapping/>
  </p:clrMapOvr>
  <p:transition advClick="0" advTm="10000"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542"/>
      </p:ext>
    </p:extLst>
  </p:cSld>
  <p:clrMapOvr>
    <a:masterClrMapping/>
  </p:clrMapOvr>
  <p:transition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641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51872"/>
      </p:ext>
    </p:extLst>
  </p:cSld>
  <p:clrMapOvr>
    <a:masterClrMapping/>
  </p:clrMapOvr>
  <p:transition advClick="0" advTm="10000"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9793"/>
      </p:ext>
    </p:extLst>
  </p:cSld>
  <p:clrMapOvr>
    <a:masterClrMapping/>
  </p:clrMapOvr>
  <p:transition advClick="0" advTm="10000"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2428"/>
      </p:ext>
    </p:extLst>
  </p:cSld>
  <p:clrMapOvr>
    <a:masterClrMapping/>
  </p:clrMapOvr>
  <p:transition advClick="0" advTm="10000"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87888"/>
      </p:ext>
    </p:extLst>
  </p:cSld>
  <p:clrMapOvr>
    <a:masterClrMapping/>
  </p:clrMapOvr>
  <p:transition advClick="0" advTm="10000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6812"/>
      </p:ext>
    </p:extLst>
  </p:cSld>
  <p:clrMapOvr>
    <a:masterClrMapping/>
  </p:clrMapOvr>
  <p:transition advClick="0" advTm="10000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51225"/>
      </p:ext>
    </p:extLst>
  </p:cSld>
  <p:clrMapOvr>
    <a:masterClrMapping/>
  </p:clrMapOvr>
  <p:transition advClick="0" advTm="10000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4B2D-795B-44FC-A5A3-8FC79A564D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DD35-2F25-4288-BB2E-526B0E92DDE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32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A31B-4174-49C1-B27B-0252C7F2C17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4492-210F-4B0E-AC2C-3355B74704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99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187F-2B10-4D14-9593-F9A946FA007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07C0-C615-481A-A117-77D493D0788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40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8557-5511-4E84-A222-C9935BD5140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7134-A6C8-41DD-A17A-CBEE233849F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9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0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4B1A-9741-4FB7-93AB-A0AA7CD8F4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2B86-D8C5-4A06-9C1F-7C663BFDE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0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A27A-2F56-42E7-8B65-6C3702474E1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650E-9F0F-4677-8BD8-7B21EBDF895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1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A7B6-A73B-40DD-9D25-24F22AFCB7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FF60-A583-421B-8BB4-D0BE06DAE93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52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500F-503E-4130-B1ED-CB581A05C35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88EF-A6C6-4FAF-9A17-0B3D5530DF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1181-DCD9-4A94-BFAD-C2161A45ACA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D851-4E5C-48F1-91DD-DF1C1038DD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294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62DA-2B4C-4265-AF06-D9C6D3DF9F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1945-6656-46D9-9C8C-0D1707AE8E1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88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E11A-1244-4976-BE01-8AB11A0281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5B6E-C87E-4A91-AF44-ADCBBE47BB2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5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0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A5EA-CDAE-4BBC-B9A2-C6A54CEE858B}" type="datetimeFigureOut">
              <a:rPr lang="fr-FR" smtClean="0"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24FD-00B0-4CAD-8BA1-58571AA0D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6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1611-BFAD-48C3-8C6F-E6CA935407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16ED-38E2-4A21-82D9-6153CF130E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7DA47-7782-4EF7-8615-22783F262D7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745CC-9AF1-4B33-90B8-0C58746448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961F8D8-21EF-4A40-8F0D-257348CACF8B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A2D9934-00F3-402A-9713-66E948398B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4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F8F5-47E7-4927-96B4-A6F0C324F4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4AE9-FE95-44E3-B005-4DDE3195163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0A7C6-5614-4289-8BF2-86987F4F589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C1B2C-8DFA-4AA0-83FB-C37114AB5C3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Brève présentation de la réflexion qui m’a amené à ce projet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Par Fabrice Meyer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1315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désertification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1° L’irrigation intensive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Responsable de 60 % de la désertification récente à cause de la remontée de sels (engrais dans la nappe phréatique filtrés et retenus par le sol à chaque arrosage) qu’elle provoque (désertification de la Floride par exemple)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2° La baisse voir l’absence d’apports de matière organique</a:t>
            </a:r>
            <a:r>
              <a:rPr lang="fr-FR" dirty="0" smtClean="0"/>
              <a:t>, nourriture de la vie du sol, conséquences de la disparition progressive des petits élevages)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3° Les pesticides </a:t>
            </a:r>
            <a:r>
              <a:rPr lang="fr-FR" dirty="0" smtClean="0"/>
              <a:t>et </a:t>
            </a:r>
            <a:r>
              <a:rPr lang="fr-FR" b="1" dirty="0" smtClean="0"/>
              <a:t>le travail du sol brutal</a:t>
            </a:r>
            <a:r>
              <a:rPr lang="fr-FR" dirty="0" smtClean="0"/>
              <a:t> et intensif qui perturbe et détruit la vie du sol ainsi que sa structure et favorise l’érosion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4° Déforestation, remembrement (élimination des haie et des arbres), surpâturage…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4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 de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biodiversité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1 espèce disparaît tout les 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80 % de la biomasse se trouve dans le sol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Diminution de 80 % de l’activité biologique des sols en France au cours des dernières décennies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On est passé de 2 tonnes de vers de terre par hectare à 50 kg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Monoculture et arrachage des haies et arbres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(3,7 fois plus de surfaces de maïs en Alsace en 2000 qu’en 1979)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Transformation des fermes polyculture-élevage en « exploitations » agricoles spécialisées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Perte du patrimoine génétique agricole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211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énergétique</a:t>
            </a:r>
          </a:p>
        </p:txBody>
      </p:sp>
      <p:sp>
        <p:nvSpPr>
          <p:cNvPr id="8499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Trajet moyen d’un légume de sa production à l’assiette : </a:t>
            </a:r>
            <a:r>
              <a:rPr lang="fr-FR" altLang="fr-FR" b="1" dirty="0" smtClean="0"/>
              <a:t>1200 km, </a:t>
            </a:r>
            <a:r>
              <a:rPr lang="fr-FR" altLang="fr-FR" dirty="0" smtClean="0"/>
              <a:t>d’un yaourt: </a:t>
            </a:r>
            <a:r>
              <a:rPr lang="fr-FR" altLang="fr-FR" b="1" dirty="0" smtClean="0"/>
              <a:t>600 km</a:t>
            </a:r>
          </a:p>
          <a:p>
            <a:r>
              <a:rPr lang="fr-FR" altLang="fr-FR" dirty="0" smtClean="0"/>
              <a:t>99 % des tomates et fraises sont produites hors-sol</a:t>
            </a:r>
          </a:p>
          <a:p>
            <a:pPr>
              <a:buFont typeface="Arial" charset="0"/>
              <a:buNone/>
            </a:pPr>
            <a:r>
              <a:rPr lang="fr-FR" altLang="fr-FR" dirty="0" smtClean="0"/>
              <a:t>    Leur bilan énergétique globale :</a:t>
            </a:r>
          </a:p>
          <a:p>
            <a:pPr>
              <a:buFont typeface="Arial" charset="0"/>
              <a:buNone/>
            </a:pPr>
            <a:r>
              <a:rPr lang="fr-FR" altLang="fr-FR" dirty="0" smtClean="0"/>
              <a:t>    </a:t>
            </a:r>
            <a:r>
              <a:rPr lang="fr-FR" altLang="fr-FR" b="1" dirty="0" smtClean="0"/>
              <a:t>1 calorie produite pour 36 consommées </a:t>
            </a:r>
          </a:p>
          <a:p>
            <a:pPr>
              <a:buFont typeface="Arial" charset="0"/>
              <a:buNone/>
            </a:pPr>
            <a:r>
              <a:rPr lang="fr-FR" altLang="fr-FR" dirty="0" smtClean="0"/>
              <a:t>    + forte pollution engendrée (CO2, plastiques, substrat de culture, eaux saturées d’engrais encore souvent rejetée dans la nature, transport des intrants et des productions…)</a:t>
            </a:r>
          </a:p>
          <a:p>
            <a:pPr>
              <a:buFont typeface="Arial" charset="0"/>
              <a:buNone/>
            </a:pPr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3266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9145016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Près de 800 molécules autorisées en Europe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Dont 280 en France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19 millions d’hectares traités en France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(35 % de la surface de la France métropolitaine)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40 000 t en 1980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Près de 100 000 t en 2003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Plus grande efficacité pour quantité réduite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(10 g de </a:t>
            </a:r>
            <a:r>
              <a:rPr lang="fr-FR" dirty="0" err="1" smtClean="0"/>
              <a:t>deltaméthrine</a:t>
            </a:r>
            <a:r>
              <a:rPr lang="fr-FR" dirty="0" smtClean="0"/>
              <a:t> (en 2000)= 1 kg de DDT (en 1960))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17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Alors que faire ?</a:t>
            </a:r>
          </a:p>
        </p:txBody>
      </p:sp>
      <p:sp>
        <p:nvSpPr>
          <p:cNvPr id="870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Objectifs du jardin de </a:t>
            </a:r>
            <a:r>
              <a:rPr lang="fr-FR" altLang="fr-FR" dirty="0" err="1" smtClean="0"/>
              <a:t>Manspach</a:t>
            </a:r>
            <a:r>
              <a:rPr lang="fr-FR" altLang="fr-FR" dirty="0" smtClean="0"/>
              <a:t> à terme : </a:t>
            </a:r>
          </a:p>
          <a:p>
            <a:pPr>
              <a:buFont typeface="Arial" charset="0"/>
              <a:buNone/>
            </a:pPr>
            <a:r>
              <a:rPr lang="fr-FR" altLang="fr-FR" dirty="0" smtClean="0"/>
              <a:t>    </a:t>
            </a:r>
          </a:p>
          <a:p>
            <a:pPr>
              <a:buFont typeface="Arial" charset="0"/>
              <a:buNone/>
            </a:pPr>
            <a:r>
              <a:rPr lang="fr-FR" altLang="fr-FR" dirty="0" smtClean="0"/>
              <a:t>    Nourrir 20 à 40 familles sur moins de 2500 m² par personne, de manière durable et en harmonie avec le milieu naturel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7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L’évolution de l’agriculture des premiers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hommes à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aujourd’hui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Cueillette et chasse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Première agriculture </a:t>
            </a:r>
            <a:r>
              <a:rPr lang="fr-FR" dirty="0" smtClean="0"/>
              <a:t>: Mise à feu de la forêt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Terre fertile (cendres) et sans adventice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Quand les adventices reviennent,                	changement d’endroit.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Sédentarisation</a:t>
            </a:r>
            <a:r>
              <a:rPr lang="fr-FR" dirty="0" smtClean="0"/>
              <a:t> dans des villes en dur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Invention de la charrue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L’homme enterre les adventices qui    	   	reviennent sans cesse pour protéger le sol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928688" y="3071813"/>
            <a:ext cx="500062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928688" y="5000625"/>
            <a:ext cx="50006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3" y="2000250"/>
            <a:ext cx="8929687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Labour durant 6000 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Parallèlement un système cohérent de </a:t>
            </a:r>
            <a:r>
              <a:rPr lang="fr-FR" dirty="0" err="1" smtClean="0"/>
              <a:t>polycuture</a:t>
            </a:r>
            <a:r>
              <a:rPr lang="fr-FR" dirty="0" smtClean="0"/>
              <a:t>-élevage visant l’autonomie de la ferme se met en place fin XIXème siècle et permet d’alimenter la population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u="sng" dirty="0" smtClean="0"/>
              <a:t>Début du XXème siècle </a:t>
            </a:r>
            <a:r>
              <a:rPr lang="fr-FR" dirty="0" smtClean="0"/>
              <a:t>: Introduction de la chimie dans l’agriculture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u="sng" dirty="0" smtClean="0"/>
              <a:t>Seconde moitié du XXème siècle </a:t>
            </a:r>
            <a:r>
              <a:rPr lang="fr-FR" dirty="0" smtClean="0"/>
              <a:t>: Intensification de la chimie, de la mécanisation puis de la génétique dans l’agriculture, c’est la</a:t>
            </a:r>
            <a:r>
              <a:rPr lang="fr-FR" b="1" dirty="0" smtClean="0"/>
              <a:t> « révolution verte »</a:t>
            </a:r>
            <a:endParaRPr lang="fr-FR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5750" y="285750"/>
            <a:ext cx="885825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L’évolution de l’agriculture des premiers hommes à aujourd’hui</a:t>
            </a:r>
          </a:p>
        </p:txBody>
      </p:sp>
    </p:spTree>
    <p:extLst>
      <p:ext uri="{BB962C8B-B14F-4D97-AF65-F5344CB8AC3E}">
        <p14:creationId xmlns:p14="http://schemas.microsoft.com/office/powerpoint/2010/main" val="1116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8582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différents types d’agricultures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conventionnelle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raisonnée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intégrée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biologique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L’agrobiologie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paysanne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durable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 </a:t>
            </a:r>
            <a:r>
              <a:rPr lang="fr-FR" dirty="0" err="1" smtClean="0"/>
              <a:t>permaculture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406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conventionnelle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Agriculture pratiquée majoritairement</a:t>
            </a:r>
          </a:p>
          <a:p>
            <a:r>
              <a:rPr lang="fr-FR" altLang="fr-FR" smtClean="0"/>
              <a:t>Autorisation d’employer l’ensemble des produits phytosanitaires synthétiques ou naturels répertoriés dans le guide phytosanitaire</a:t>
            </a:r>
          </a:p>
          <a:p>
            <a:r>
              <a:rPr lang="fr-FR" altLang="fr-FR" smtClean="0"/>
              <a:t>Autorisation d’employer les engrais solubles et les engrais de synthèse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041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raisonnée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C’est l’agriculture conventionnelle appliquée en tenant compte des précautions d’usage</a:t>
            </a:r>
          </a:p>
        </p:txBody>
      </p:sp>
    </p:spTree>
    <p:extLst>
      <p:ext uri="{BB962C8B-B14F-4D97-AF65-F5344CB8AC3E}">
        <p14:creationId xmlns:p14="http://schemas.microsoft.com/office/powerpoint/2010/main" val="20318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4755" name="Espace réservé du contenu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/>
          <a:lstStyle/>
          <a:p>
            <a:r>
              <a:rPr lang="fr-FR" altLang="fr-FR" dirty="0" smtClean="0"/>
              <a:t>« </a:t>
            </a:r>
            <a:r>
              <a:rPr lang="fr-FR" altLang="fr-FR" b="1" dirty="0" smtClean="0"/>
              <a:t>Agri-</a:t>
            </a:r>
            <a:r>
              <a:rPr lang="fr-FR" altLang="fr-FR" dirty="0" smtClean="0"/>
              <a:t> » de </a:t>
            </a:r>
            <a:r>
              <a:rPr lang="fr-FR" altLang="fr-FR" i="1" dirty="0" err="1" smtClean="0"/>
              <a:t>Ager</a:t>
            </a:r>
            <a:r>
              <a:rPr lang="fr-FR" altLang="fr-FR" dirty="0" smtClean="0"/>
              <a:t> = Agreste, Champêtre, Champs</a:t>
            </a:r>
          </a:p>
          <a:p>
            <a:r>
              <a:rPr lang="fr-FR" altLang="fr-FR" dirty="0" smtClean="0"/>
              <a:t>« -</a:t>
            </a:r>
            <a:r>
              <a:rPr lang="fr-FR" altLang="fr-FR" b="1" dirty="0" smtClean="0"/>
              <a:t>culture</a:t>
            </a:r>
            <a:r>
              <a:rPr lang="fr-FR" altLang="fr-FR" dirty="0" smtClean="0"/>
              <a:t> » ou « -</a:t>
            </a:r>
            <a:r>
              <a:rPr lang="fr-FR" altLang="fr-FR" b="1" dirty="0" err="1" smtClean="0"/>
              <a:t>cole</a:t>
            </a:r>
            <a:r>
              <a:rPr lang="fr-FR" altLang="fr-FR" dirty="0" smtClean="0"/>
              <a:t> » de </a:t>
            </a:r>
            <a:r>
              <a:rPr lang="fr-FR" altLang="fr-FR" i="1" dirty="0" err="1" smtClean="0"/>
              <a:t>colere</a:t>
            </a:r>
            <a:r>
              <a:rPr lang="fr-FR" altLang="fr-FR" dirty="0" smtClean="0"/>
              <a:t> = Cultiver, honorer, habiter</a:t>
            </a:r>
          </a:p>
          <a:p>
            <a:endParaRPr lang="fr-FR" altLang="fr-FR" dirty="0" smtClean="0"/>
          </a:p>
          <a:p>
            <a:r>
              <a:rPr lang="fr-FR" altLang="fr-FR" i="1" dirty="0" err="1" smtClean="0"/>
              <a:t>Colere</a:t>
            </a:r>
            <a:r>
              <a:rPr lang="fr-FR" altLang="fr-FR" dirty="0" smtClean="0"/>
              <a:t> à aussi donné </a:t>
            </a:r>
            <a:r>
              <a:rPr lang="fr-FR" altLang="fr-FR" i="1" dirty="0" err="1" smtClean="0"/>
              <a:t>cultus</a:t>
            </a:r>
            <a:r>
              <a:rPr lang="fr-FR" altLang="fr-FR" dirty="0" smtClean="0"/>
              <a:t> = Le culte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  <a:p>
            <a:pPr>
              <a:buFont typeface="Arial" charset="0"/>
              <a:buNone/>
            </a:pPr>
            <a:r>
              <a:rPr lang="fr-FR" altLang="fr-FR" dirty="0" smtClean="0"/>
              <a:t>Un agriculteur est donc celui qui « cultive » ,« honore » les « champs »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1721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intégrée (PBI)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r>
              <a:rPr lang="fr-FR" altLang="fr-FR" smtClean="0"/>
              <a:t>Plus stricte que l’agriculture raisonnée:</a:t>
            </a:r>
          </a:p>
          <a:p>
            <a:pPr lvl="1"/>
            <a:r>
              <a:rPr lang="fr-FR" altLang="fr-FR" smtClean="0"/>
              <a:t>Priorité aux produits phytosanitaires n’affectant pas les auxiliaires de culture naturels</a:t>
            </a:r>
          </a:p>
          <a:p>
            <a:pPr lvl="1"/>
            <a:r>
              <a:rPr lang="fr-FR" altLang="fr-FR" smtClean="0"/>
              <a:t>Comptages</a:t>
            </a:r>
          </a:p>
          <a:p>
            <a:pPr lvl="1"/>
            <a:r>
              <a:rPr lang="fr-FR" altLang="fr-FR" smtClean="0"/>
              <a:t>Usage d’auxiliaires de culture</a:t>
            </a:r>
          </a:p>
          <a:p>
            <a:r>
              <a:rPr lang="fr-FR" altLang="fr-FR" smtClean="0"/>
              <a:t>Suivi technique et contrôle</a:t>
            </a:r>
          </a:p>
          <a:p>
            <a:pPr lvl="1">
              <a:buFont typeface="Arial" charset="0"/>
              <a:buNone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654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biologique certifiée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Ni engrais ni pesticides de synthèse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Engrais et pesticides organiques autorisés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Rotation culturale obligatoire de 2 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Pas d’OGM (hors taux résiduel autorisé)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Apports de compost et cultures d’engrais verts recommandés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Favoriser la biodiversité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2 contrôles par an dont 1 inopiné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7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durable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Garantir une bonne qualité de vie au futurs générations sur les plans environnemental, social, économique, santé…</a:t>
            </a:r>
          </a:p>
          <a:p>
            <a:r>
              <a:rPr lang="fr-FR" altLang="fr-FR" smtClean="0"/>
              <a:t>Préserver les richesses naturelles</a:t>
            </a:r>
          </a:p>
          <a:p>
            <a:r>
              <a:rPr lang="fr-FR" altLang="fr-FR" smtClean="0"/>
              <a:t>Bilan énergétique global positif</a:t>
            </a:r>
          </a:p>
          <a:p>
            <a:r>
              <a:rPr lang="fr-FR" altLang="fr-FR" smtClean="0"/>
              <a:t>Viabilité économique de l’entreprise</a:t>
            </a:r>
          </a:p>
          <a:p>
            <a:pPr>
              <a:buFont typeface="Arial" charset="0"/>
              <a:buNone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731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48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permaculture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Idem à l’agriculture durable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Mouvement né au XXème siècle pour la conception d’une société durable harmonieuse avec la Nature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Adaptation aux conditions naturelles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Limiter les gaspillage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Forte stimulation de la biodiversité par multiplication des micro-écosystèmes (haies, mares, étangs, prairie…)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11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L’agrobiologie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Regroupe de nombreux courants</a:t>
            </a:r>
          </a:p>
          <a:p>
            <a:r>
              <a:rPr lang="fr-FR" altLang="fr-FR" smtClean="0"/>
              <a:t>Plus stricte que l’agriculture biologique</a:t>
            </a:r>
          </a:p>
          <a:p>
            <a:r>
              <a:rPr lang="fr-FR" altLang="fr-FR" smtClean="0"/>
              <a:t>Pas de label particulier (mais Demeter, Nature &amp; Progrès…)</a:t>
            </a:r>
          </a:p>
          <a:p>
            <a:r>
              <a:rPr lang="fr-FR" altLang="fr-FR" smtClean="0"/>
              <a:t>Pas de cahier des charges particuliers, mais cahier des charges personnel</a:t>
            </a:r>
          </a:p>
          <a:p>
            <a:r>
              <a:rPr lang="fr-FR" altLang="fr-FR" smtClean="0"/>
              <a:t>Forte biodiversité</a:t>
            </a:r>
          </a:p>
          <a:p>
            <a:r>
              <a:rPr lang="fr-FR" altLang="fr-FR" smtClean="0"/>
              <a:t>Souvent en accord avec l’agriculture durable</a:t>
            </a:r>
          </a:p>
          <a:p>
            <a:pPr>
              <a:buFont typeface="Arial" charset="0"/>
              <a:buNone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848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4313"/>
            <a:ext cx="8229600" cy="114300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échanges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air-sol-plante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643563" y="4429125"/>
            <a:ext cx="3357562" cy="8572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rgbClr val="FF0000"/>
                </a:solidFill>
              </a:rPr>
              <a:t>Solution du sol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064" y="1571625"/>
            <a:ext cx="1285873" cy="71437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Matière Organique Fraîche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063" y="2786063"/>
            <a:ext cx="12858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Produits transitoires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6063" y="3643313"/>
            <a:ext cx="1285875" cy="7143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Humus stable</a:t>
            </a: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7573169" y="1427957"/>
            <a:ext cx="1285875" cy="15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750" y="3214688"/>
            <a:ext cx="1357313" cy="1143000"/>
          </a:xfrm>
          <a:prstGeom prst="rect">
            <a:avLst/>
          </a:prstGeom>
          <a:solidFill>
            <a:srgbClr val="D7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Argiles et limons très fins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50" y="1571625"/>
            <a:ext cx="1357313" cy="16430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Cailloux, Graviers, Sables, Limons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0" y="5715000"/>
            <a:ext cx="4786313" cy="642938"/>
          </a:xfrm>
          <a:prstGeom prst="rect">
            <a:avLst/>
          </a:prstGeom>
          <a:gradFill flip="none" rotWithShape="1">
            <a:gsLst>
              <a:gs pos="81000">
                <a:srgbClr val="D7D200"/>
              </a:gs>
              <a:gs pos="41000">
                <a:srgbClr val="FFA800"/>
              </a:gs>
              <a:gs pos="25000">
                <a:schemeClr val="accent3">
                  <a:lumMod val="50000"/>
                </a:schemeClr>
              </a:gs>
              <a:gs pos="23000">
                <a:srgbClr val="FFA800"/>
              </a:gs>
              <a:gs pos="58000">
                <a:srgbClr val="D7D200"/>
              </a:gs>
              <a:gs pos="56000">
                <a:schemeClr val="accent3">
                  <a:lumMod val="50000"/>
                </a:schemeClr>
              </a:gs>
              <a:gs pos="74000">
                <a:schemeClr val="accent3">
                  <a:lumMod val="50000"/>
                </a:schemeClr>
              </a:gs>
              <a:gs pos="90000">
                <a:schemeClr val="accent3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C00000"/>
                </a:solidFill>
              </a:rPr>
              <a:t>Complexe Argilo-Humique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3357563" y="2357438"/>
            <a:ext cx="214312" cy="3571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3357563" y="3286125"/>
            <a:ext cx="214312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2071688" y="5286375"/>
            <a:ext cx="285750" cy="357188"/>
          </a:xfrm>
          <a:prstGeom prst="downArrow">
            <a:avLst/>
          </a:prstGeom>
          <a:gradFill flip="none" rotWithShape="1">
            <a:gsLst>
              <a:gs pos="81000">
                <a:srgbClr val="D7D200"/>
              </a:gs>
              <a:gs pos="41000">
                <a:srgbClr val="FFA800"/>
              </a:gs>
              <a:gs pos="25000">
                <a:schemeClr val="accent3">
                  <a:lumMod val="50000"/>
                </a:schemeClr>
              </a:gs>
              <a:gs pos="23000">
                <a:srgbClr val="FFA800"/>
              </a:gs>
              <a:gs pos="58000">
                <a:srgbClr val="D7D200"/>
              </a:gs>
              <a:gs pos="56000">
                <a:schemeClr val="accent3">
                  <a:lumMod val="50000"/>
                </a:schemeClr>
              </a:gs>
              <a:gs pos="74000">
                <a:schemeClr val="accent3">
                  <a:lumMod val="50000"/>
                </a:schemeClr>
              </a:gs>
              <a:gs pos="90000">
                <a:schemeClr val="accent3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Nuage 20"/>
          <p:cNvSpPr/>
          <p:nvPr/>
        </p:nvSpPr>
        <p:spPr>
          <a:xfrm>
            <a:off x="7929586" y="571480"/>
            <a:ext cx="642942" cy="642942"/>
          </a:xfrm>
          <a:prstGeom prst="cloud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143900" y="78579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Flèche courbée vers la droite 23"/>
          <p:cNvSpPr/>
          <p:nvPr/>
        </p:nvSpPr>
        <p:spPr>
          <a:xfrm rot="19393656">
            <a:off x="1341438" y="4424363"/>
            <a:ext cx="500062" cy="830262"/>
          </a:xfrm>
          <a:prstGeom prst="curvedRightArrow">
            <a:avLst/>
          </a:prstGeom>
          <a:solidFill>
            <a:srgbClr val="D7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5" name="Flèche courbée vers la gauche 24"/>
          <p:cNvSpPr/>
          <p:nvPr/>
        </p:nvSpPr>
        <p:spPr>
          <a:xfrm rot="2436655">
            <a:off x="2578100" y="4425950"/>
            <a:ext cx="534988" cy="877888"/>
          </a:xfrm>
          <a:prstGeom prst="curvedLeftArrow">
            <a:avLst>
              <a:gd name="adj1" fmla="val 25000"/>
              <a:gd name="adj2" fmla="val 50000"/>
              <a:gd name="adj3" fmla="val 1630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7643813" y="5214938"/>
            <a:ext cx="500062" cy="164306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rgbClr val="FF0000"/>
                </a:solidFill>
              </a:rPr>
              <a:t>Lessivage</a:t>
            </a:r>
          </a:p>
        </p:txBody>
      </p:sp>
      <p:sp>
        <p:nvSpPr>
          <p:cNvPr id="27" name="Flèche vers le haut 26"/>
          <p:cNvSpPr/>
          <p:nvPr/>
        </p:nvSpPr>
        <p:spPr>
          <a:xfrm>
            <a:off x="8429625" y="3714750"/>
            <a:ext cx="285750" cy="857250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6563" y="2786063"/>
            <a:ext cx="1571625" cy="85725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Symbioses bactériennes et mycorhizes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0813" y="1643063"/>
            <a:ext cx="1143000" cy="1000125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Bactéries fixatrices d’azote de l’air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3313" y="2428875"/>
            <a:ext cx="2786062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Insectes, bactéries, </a:t>
            </a:r>
            <a:r>
              <a:rPr lang="fr-FR" dirty="0" err="1">
                <a:solidFill>
                  <a:prstClr val="white"/>
                </a:solidFill>
              </a:rPr>
              <a:t>fungi</a:t>
            </a:r>
            <a:r>
              <a:rPr lang="fr-FR" dirty="0">
                <a:solidFill>
                  <a:prstClr val="white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14750" y="3286125"/>
            <a:ext cx="1928813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Bactéries, </a:t>
            </a:r>
            <a:r>
              <a:rPr lang="fr-FR" dirty="0" err="1">
                <a:solidFill>
                  <a:prstClr val="white"/>
                </a:solidFill>
              </a:rPr>
              <a:t>Fungi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2000250" y="2714625"/>
            <a:ext cx="428625" cy="2428875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Lombrics</a:t>
            </a:r>
          </a:p>
        </p:txBody>
      </p:sp>
      <p:sp>
        <p:nvSpPr>
          <p:cNvPr id="34" name="Flèche angle droit à deux pointes 33"/>
          <p:cNvSpPr/>
          <p:nvPr/>
        </p:nvSpPr>
        <p:spPr>
          <a:xfrm>
            <a:off x="5143500" y="5357813"/>
            <a:ext cx="1357313" cy="857250"/>
          </a:xfrm>
          <a:prstGeom prst="leftUpArrow">
            <a:avLst>
              <a:gd name="adj1" fmla="val 11094"/>
              <a:gd name="adj2" fmla="val 11122"/>
              <a:gd name="adj3" fmla="val 16261"/>
            </a:avLst>
          </a:prstGeom>
          <a:gradFill flip="none" rotWithShape="1">
            <a:gsLst>
              <a:gs pos="81000">
                <a:srgbClr val="D7D200"/>
              </a:gs>
              <a:gs pos="41000">
                <a:srgbClr val="FFA800"/>
              </a:gs>
              <a:gs pos="25000">
                <a:schemeClr val="accent3">
                  <a:lumMod val="50000"/>
                </a:schemeClr>
              </a:gs>
              <a:gs pos="23000">
                <a:srgbClr val="FFA800"/>
              </a:gs>
              <a:gs pos="58000">
                <a:srgbClr val="D7D200"/>
              </a:gs>
              <a:gs pos="56000">
                <a:schemeClr val="accent3">
                  <a:lumMod val="50000"/>
                </a:schemeClr>
              </a:gs>
              <a:gs pos="74000">
                <a:schemeClr val="accent3">
                  <a:lumMod val="50000"/>
                </a:schemeClr>
              </a:gs>
              <a:gs pos="90000">
                <a:schemeClr val="accent3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Flèche à angle droit 35"/>
          <p:cNvSpPr/>
          <p:nvPr/>
        </p:nvSpPr>
        <p:spPr>
          <a:xfrm rot="10800000" flipH="1">
            <a:off x="4071938" y="2928938"/>
            <a:ext cx="2428875" cy="1500187"/>
          </a:xfrm>
          <a:prstGeom prst="bentUpArrow">
            <a:avLst>
              <a:gd name="adj1" fmla="val 8123"/>
              <a:gd name="adj2" fmla="val 8808"/>
              <a:gd name="adj3" fmla="val 1074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8242300" y="2047875"/>
            <a:ext cx="590550" cy="1841500"/>
          </a:xfrm>
          <a:custGeom>
            <a:avLst/>
            <a:gdLst>
              <a:gd name="connsiteX0" fmla="*/ 0 w 591312"/>
              <a:gd name="connsiteY0" fmla="*/ 0 h 1840992"/>
              <a:gd name="connsiteX1" fmla="*/ 365760 w 591312"/>
              <a:gd name="connsiteY1" fmla="*/ 195072 h 1840992"/>
              <a:gd name="connsiteX2" fmla="*/ 426720 w 591312"/>
              <a:gd name="connsiteY2" fmla="*/ 573024 h 1840992"/>
              <a:gd name="connsiteX3" fmla="*/ 585216 w 591312"/>
              <a:gd name="connsiteY3" fmla="*/ 804672 h 1840992"/>
              <a:gd name="connsiteX4" fmla="*/ 390144 w 591312"/>
              <a:gd name="connsiteY4" fmla="*/ 1121664 h 1840992"/>
              <a:gd name="connsiteX5" fmla="*/ 243840 w 591312"/>
              <a:gd name="connsiteY5" fmla="*/ 1487424 h 1840992"/>
              <a:gd name="connsiteX6" fmla="*/ 573024 w 591312"/>
              <a:gd name="connsiteY6" fmla="*/ 1840992 h 1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312" h="1840992">
                <a:moveTo>
                  <a:pt x="0" y="0"/>
                </a:moveTo>
                <a:cubicBezTo>
                  <a:pt x="147320" y="49784"/>
                  <a:pt x="294640" y="99568"/>
                  <a:pt x="365760" y="195072"/>
                </a:cubicBezTo>
                <a:cubicBezTo>
                  <a:pt x="436880" y="290576"/>
                  <a:pt x="390144" y="471424"/>
                  <a:pt x="426720" y="573024"/>
                </a:cubicBezTo>
                <a:cubicBezTo>
                  <a:pt x="463296" y="674624"/>
                  <a:pt x="591312" y="713232"/>
                  <a:pt x="585216" y="804672"/>
                </a:cubicBezTo>
                <a:cubicBezTo>
                  <a:pt x="579120" y="896112"/>
                  <a:pt x="447040" y="1007872"/>
                  <a:pt x="390144" y="1121664"/>
                </a:cubicBezTo>
                <a:cubicBezTo>
                  <a:pt x="333248" y="1235456"/>
                  <a:pt x="213360" y="1367536"/>
                  <a:pt x="243840" y="1487424"/>
                </a:cubicBezTo>
                <a:cubicBezTo>
                  <a:pt x="274320" y="1607312"/>
                  <a:pt x="495808" y="1840992"/>
                  <a:pt x="573024" y="1840992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8229600" y="2060575"/>
            <a:ext cx="227013" cy="1279525"/>
          </a:xfrm>
          <a:custGeom>
            <a:avLst/>
            <a:gdLst>
              <a:gd name="connsiteX0" fmla="*/ 0 w 227584"/>
              <a:gd name="connsiteY0" fmla="*/ 0 h 1280160"/>
              <a:gd name="connsiteX1" fmla="*/ 195072 w 227584"/>
              <a:gd name="connsiteY1" fmla="*/ 487680 h 1280160"/>
              <a:gd name="connsiteX2" fmla="*/ 195072 w 227584"/>
              <a:gd name="connsiteY2" fmla="*/ 877824 h 1280160"/>
              <a:gd name="connsiteX3" fmla="*/ 73152 w 227584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" h="1280160">
                <a:moveTo>
                  <a:pt x="0" y="0"/>
                </a:moveTo>
                <a:cubicBezTo>
                  <a:pt x="81280" y="170688"/>
                  <a:pt x="162560" y="341376"/>
                  <a:pt x="195072" y="487680"/>
                </a:cubicBezTo>
                <a:cubicBezTo>
                  <a:pt x="227584" y="633984"/>
                  <a:pt x="215392" y="745744"/>
                  <a:pt x="195072" y="877824"/>
                </a:cubicBezTo>
                <a:cubicBezTo>
                  <a:pt x="174752" y="1009904"/>
                  <a:pt x="91440" y="1164336"/>
                  <a:pt x="73152" y="1280160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8253413" y="2055813"/>
            <a:ext cx="793750" cy="287337"/>
          </a:xfrm>
          <a:custGeom>
            <a:avLst/>
            <a:gdLst>
              <a:gd name="connsiteX0" fmla="*/ 0 w 792480"/>
              <a:gd name="connsiteY0" fmla="*/ 28448 h 286512"/>
              <a:gd name="connsiteX1" fmla="*/ 316992 w 792480"/>
              <a:gd name="connsiteY1" fmla="*/ 40640 h 286512"/>
              <a:gd name="connsiteX2" fmla="*/ 560832 w 792480"/>
              <a:gd name="connsiteY2" fmla="*/ 272288 h 286512"/>
              <a:gd name="connsiteX3" fmla="*/ 792480 w 792480"/>
              <a:gd name="connsiteY3" fmla="*/ 125984 h 28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286512">
                <a:moveTo>
                  <a:pt x="0" y="28448"/>
                </a:moveTo>
                <a:cubicBezTo>
                  <a:pt x="111760" y="14224"/>
                  <a:pt x="223520" y="0"/>
                  <a:pt x="316992" y="40640"/>
                </a:cubicBezTo>
                <a:cubicBezTo>
                  <a:pt x="410464" y="81280"/>
                  <a:pt x="481584" y="258064"/>
                  <a:pt x="560832" y="272288"/>
                </a:cubicBezTo>
                <a:cubicBezTo>
                  <a:pt x="640080" y="286512"/>
                  <a:pt x="717296" y="180848"/>
                  <a:pt x="792480" y="125984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8048625" y="2073275"/>
            <a:ext cx="180975" cy="1303338"/>
          </a:xfrm>
          <a:custGeom>
            <a:avLst/>
            <a:gdLst>
              <a:gd name="connsiteX0" fmla="*/ 180848 w 180848"/>
              <a:gd name="connsiteY0" fmla="*/ 0 h 1304544"/>
              <a:gd name="connsiteX1" fmla="*/ 58928 w 180848"/>
              <a:gd name="connsiteY1" fmla="*/ 438912 h 1304544"/>
              <a:gd name="connsiteX2" fmla="*/ 95504 w 180848"/>
              <a:gd name="connsiteY2" fmla="*/ 938784 h 1304544"/>
              <a:gd name="connsiteX3" fmla="*/ 22352 w 180848"/>
              <a:gd name="connsiteY3" fmla="*/ 1304544 h 130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48" h="1304544">
                <a:moveTo>
                  <a:pt x="180848" y="0"/>
                </a:moveTo>
                <a:cubicBezTo>
                  <a:pt x="127000" y="141224"/>
                  <a:pt x="73152" y="282448"/>
                  <a:pt x="58928" y="438912"/>
                </a:cubicBezTo>
                <a:cubicBezTo>
                  <a:pt x="44704" y="595376"/>
                  <a:pt x="101600" y="794512"/>
                  <a:pt x="95504" y="938784"/>
                </a:cubicBezTo>
                <a:cubicBezTo>
                  <a:pt x="89408" y="1083056"/>
                  <a:pt x="0" y="1194816"/>
                  <a:pt x="22352" y="1304544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7291388" y="2097088"/>
            <a:ext cx="938212" cy="1122362"/>
          </a:xfrm>
          <a:custGeom>
            <a:avLst/>
            <a:gdLst>
              <a:gd name="connsiteX0" fmla="*/ 938784 w 938784"/>
              <a:gd name="connsiteY0" fmla="*/ 0 h 1121664"/>
              <a:gd name="connsiteX1" fmla="*/ 719328 w 938784"/>
              <a:gd name="connsiteY1" fmla="*/ 170688 h 1121664"/>
              <a:gd name="connsiteX2" fmla="*/ 694944 w 938784"/>
              <a:gd name="connsiteY2" fmla="*/ 512064 h 1121664"/>
              <a:gd name="connsiteX3" fmla="*/ 268224 w 938784"/>
              <a:gd name="connsiteY3" fmla="*/ 755904 h 1121664"/>
              <a:gd name="connsiteX4" fmla="*/ 0 w 938784"/>
              <a:gd name="connsiteY4" fmla="*/ 1121664 h 11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84" h="1121664">
                <a:moveTo>
                  <a:pt x="938784" y="0"/>
                </a:moveTo>
                <a:cubicBezTo>
                  <a:pt x="849376" y="42672"/>
                  <a:pt x="759968" y="85344"/>
                  <a:pt x="719328" y="170688"/>
                </a:cubicBezTo>
                <a:cubicBezTo>
                  <a:pt x="678688" y="256032"/>
                  <a:pt x="770128" y="414528"/>
                  <a:pt x="694944" y="512064"/>
                </a:cubicBezTo>
                <a:cubicBezTo>
                  <a:pt x="619760" y="609600"/>
                  <a:pt x="384048" y="654304"/>
                  <a:pt x="268224" y="755904"/>
                </a:cubicBezTo>
                <a:cubicBezTo>
                  <a:pt x="152400" y="857504"/>
                  <a:pt x="76200" y="989584"/>
                  <a:pt x="0" y="1121664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7875588" y="2098675"/>
            <a:ext cx="304800" cy="131763"/>
          </a:xfrm>
          <a:custGeom>
            <a:avLst/>
            <a:gdLst>
              <a:gd name="connsiteX0" fmla="*/ 304800 w 304800"/>
              <a:gd name="connsiteY0" fmla="*/ 34544 h 132080"/>
              <a:gd name="connsiteX1" fmla="*/ 0 w 304800"/>
              <a:gd name="connsiteY1" fmla="*/ 13208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32080">
                <a:moveTo>
                  <a:pt x="304800" y="34544"/>
                </a:moveTo>
                <a:cubicBezTo>
                  <a:pt x="170688" y="17272"/>
                  <a:pt x="36576" y="0"/>
                  <a:pt x="0" y="132080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3" name="Flèche vers le haut 42"/>
          <p:cNvSpPr/>
          <p:nvPr/>
        </p:nvSpPr>
        <p:spPr>
          <a:xfrm flipV="1">
            <a:off x="6572250" y="2643188"/>
            <a:ext cx="214313" cy="1714500"/>
          </a:xfrm>
          <a:prstGeom prst="up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Flèche vers le haut 43"/>
          <p:cNvSpPr/>
          <p:nvPr/>
        </p:nvSpPr>
        <p:spPr>
          <a:xfrm>
            <a:off x="8143875" y="2071688"/>
            <a:ext cx="142875" cy="714375"/>
          </a:xfrm>
          <a:prstGeom prst="up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6" name="Flèche à angle droit 45"/>
          <p:cNvSpPr/>
          <p:nvPr/>
        </p:nvSpPr>
        <p:spPr>
          <a:xfrm rot="10800000" flipH="1">
            <a:off x="4071938" y="3929063"/>
            <a:ext cx="2143125" cy="571500"/>
          </a:xfrm>
          <a:prstGeom prst="bentUpArrow">
            <a:avLst>
              <a:gd name="adj1" fmla="val 18790"/>
              <a:gd name="adj2" fmla="val 18408"/>
              <a:gd name="adj3" fmla="val 2994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6643688" y="1214438"/>
            <a:ext cx="1071562" cy="4286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8" name="Flèche vers le bas 47"/>
          <p:cNvSpPr/>
          <p:nvPr/>
        </p:nvSpPr>
        <p:spPr>
          <a:xfrm>
            <a:off x="7572375" y="1214438"/>
            <a:ext cx="214313" cy="15716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rot="2700000">
            <a:off x="8409782" y="1234281"/>
            <a:ext cx="254000" cy="96043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 rot="-2700000">
            <a:off x="7874000" y="1235075"/>
            <a:ext cx="254000" cy="9588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5750" y="857250"/>
            <a:ext cx="7500938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Azote de l’air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07656" y="4078810"/>
            <a:ext cx="1928813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Minéralisation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1268216" y="2839440"/>
            <a:ext cx="2749946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prstClr val="white"/>
                </a:solidFill>
              </a:rPr>
              <a:t>Humification</a:t>
            </a:r>
            <a:endParaRPr lang="fr-FR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4313"/>
            <a:ext cx="8229600" cy="114300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échanges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air-sol-plante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643563" y="4429125"/>
            <a:ext cx="3357562" cy="8572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rgbClr val="FF0000"/>
                </a:solidFill>
              </a:rPr>
              <a:t>Solution du sol</a:t>
            </a: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7573169" y="1427957"/>
            <a:ext cx="1285875" cy="15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750" y="3286125"/>
            <a:ext cx="1357313" cy="1071563"/>
          </a:xfrm>
          <a:prstGeom prst="rect">
            <a:avLst/>
          </a:prstGeom>
          <a:solidFill>
            <a:srgbClr val="D7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Argiles et limons très fins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50" y="1571625"/>
            <a:ext cx="1357313" cy="171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Cailloux, Graviers, Sables, Limons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0" y="5715000"/>
            <a:ext cx="4786313" cy="642938"/>
          </a:xfrm>
          <a:prstGeom prst="rect">
            <a:avLst/>
          </a:prstGeom>
          <a:gradFill flip="none" rotWithShape="1">
            <a:gsLst>
              <a:gs pos="81000">
                <a:srgbClr val="D7D200"/>
              </a:gs>
              <a:gs pos="41000">
                <a:srgbClr val="FFA800"/>
              </a:gs>
              <a:gs pos="25000">
                <a:schemeClr val="accent3">
                  <a:lumMod val="50000"/>
                </a:schemeClr>
              </a:gs>
              <a:gs pos="23000">
                <a:srgbClr val="FFA800"/>
              </a:gs>
              <a:gs pos="58000">
                <a:srgbClr val="D7D200"/>
              </a:gs>
              <a:gs pos="56000">
                <a:schemeClr val="accent3">
                  <a:lumMod val="50000"/>
                </a:schemeClr>
              </a:gs>
              <a:gs pos="74000">
                <a:schemeClr val="accent3">
                  <a:lumMod val="50000"/>
                </a:schemeClr>
              </a:gs>
              <a:gs pos="90000">
                <a:schemeClr val="accent3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C00000"/>
                </a:solidFill>
              </a:rPr>
              <a:t>Complexe Argilo-Humique</a:t>
            </a:r>
          </a:p>
        </p:txBody>
      </p:sp>
      <p:sp>
        <p:nvSpPr>
          <p:cNvPr id="21" name="Nuage 20"/>
          <p:cNvSpPr/>
          <p:nvPr/>
        </p:nvSpPr>
        <p:spPr>
          <a:xfrm>
            <a:off x="7929586" y="571480"/>
            <a:ext cx="642942" cy="642942"/>
          </a:xfrm>
          <a:prstGeom prst="cloud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143900" y="78579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7643813" y="5214938"/>
            <a:ext cx="500062" cy="164306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rgbClr val="FF0000"/>
                </a:solidFill>
              </a:rPr>
              <a:t>Lessivage</a:t>
            </a:r>
          </a:p>
        </p:txBody>
      </p:sp>
      <p:sp>
        <p:nvSpPr>
          <p:cNvPr id="27" name="Flèche vers le haut 26"/>
          <p:cNvSpPr/>
          <p:nvPr/>
        </p:nvSpPr>
        <p:spPr>
          <a:xfrm>
            <a:off x="7786688" y="3214688"/>
            <a:ext cx="285750" cy="1285875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4" name="Flèche angle droit à deux pointes 33"/>
          <p:cNvSpPr/>
          <p:nvPr/>
        </p:nvSpPr>
        <p:spPr>
          <a:xfrm>
            <a:off x="5143500" y="5357813"/>
            <a:ext cx="1357313" cy="857250"/>
          </a:xfrm>
          <a:prstGeom prst="leftUpArrow">
            <a:avLst>
              <a:gd name="adj1" fmla="val 11094"/>
              <a:gd name="adj2" fmla="val 11122"/>
              <a:gd name="adj3" fmla="val 16261"/>
            </a:avLst>
          </a:prstGeom>
          <a:gradFill flip="none" rotWithShape="1">
            <a:gsLst>
              <a:gs pos="81000">
                <a:srgbClr val="D7D200"/>
              </a:gs>
              <a:gs pos="41000">
                <a:srgbClr val="FFA800"/>
              </a:gs>
              <a:gs pos="25000">
                <a:schemeClr val="accent3">
                  <a:lumMod val="50000"/>
                </a:schemeClr>
              </a:gs>
              <a:gs pos="23000">
                <a:srgbClr val="FFA800"/>
              </a:gs>
              <a:gs pos="58000">
                <a:srgbClr val="D7D200"/>
              </a:gs>
              <a:gs pos="56000">
                <a:schemeClr val="accent3">
                  <a:lumMod val="50000"/>
                </a:schemeClr>
              </a:gs>
              <a:gs pos="74000">
                <a:schemeClr val="accent3">
                  <a:lumMod val="50000"/>
                </a:schemeClr>
              </a:gs>
              <a:gs pos="90000">
                <a:schemeClr val="accent3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8242300" y="2047875"/>
            <a:ext cx="590550" cy="1841500"/>
          </a:xfrm>
          <a:custGeom>
            <a:avLst/>
            <a:gdLst>
              <a:gd name="connsiteX0" fmla="*/ 0 w 591312"/>
              <a:gd name="connsiteY0" fmla="*/ 0 h 1840992"/>
              <a:gd name="connsiteX1" fmla="*/ 365760 w 591312"/>
              <a:gd name="connsiteY1" fmla="*/ 195072 h 1840992"/>
              <a:gd name="connsiteX2" fmla="*/ 426720 w 591312"/>
              <a:gd name="connsiteY2" fmla="*/ 573024 h 1840992"/>
              <a:gd name="connsiteX3" fmla="*/ 585216 w 591312"/>
              <a:gd name="connsiteY3" fmla="*/ 804672 h 1840992"/>
              <a:gd name="connsiteX4" fmla="*/ 390144 w 591312"/>
              <a:gd name="connsiteY4" fmla="*/ 1121664 h 1840992"/>
              <a:gd name="connsiteX5" fmla="*/ 243840 w 591312"/>
              <a:gd name="connsiteY5" fmla="*/ 1487424 h 1840992"/>
              <a:gd name="connsiteX6" fmla="*/ 573024 w 591312"/>
              <a:gd name="connsiteY6" fmla="*/ 1840992 h 1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312" h="1840992">
                <a:moveTo>
                  <a:pt x="0" y="0"/>
                </a:moveTo>
                <a:cubicBezTo>
                  <a:pt x="147320" y="49784"/>
                  <a:pt x="294640" y="99568"/>
                  <a:pt x="365760" y="195072"/>
                </a:cubicBezTo>
                <a:cubicBezTo>
                  <a:pt x="436880" y="290576"/>
                  <a:pt x="390144" y="471424"/>
                  <a:pt x="426720" y="573024"/>
                </a:cubicBezTo>
                <a:cubicBezTo>
                  <a:pt x="463296" y="674624"/>
                  <a:pt x="591312" y="713232"/>
                  <a:pt x="585216" y="804672"/>
                </a:cubicBezTo>
                <a:cubicBezTo>
                  <a:pt x="579120" y="896112"/>
                  <a:pt x="447040" y="1007872"/>
                  <a:pt x="390144" y="1121664"/>
                </a:cubicBezTo>
                <a:cubicBezTo>
                  <a:pt x="333248" y="1235456"/>
                  <a:pt x="213360" y="1367536"/>
                  <a:pt x="243840" y="1487424"/>
                </a:cubicBezTo>
                <a:cubicBezTo>
                  <a:pt x="274320" y="1607312"/>
                  <a:pt x="495808" y="1840992"/>
                  <a:pt x="573024" y="1840992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8229600" y="2060575"/>
            <a:ext cx="227013" cy="1279525"/>
          </a:xfrm>
          <a:custGeom>
            <a:avLst/>
            <a:gdLst>
              <a:gd name="connsiteX0" fmla="*/ 0 w 227584"/>
              <a:gd name="connsiteY0" fmla="*/ 0 h 1280160"/>
              <a:gd name="connsiteX1" fmla="*/ 195072 w 227584"/>
              <a:gd name="connsiteY1" fmla="*/ 487680 h 1280160"/>
              <a:gd name="connsiteX2" fmla="*/ 195072 w 227584"/>
              <a:gd name="connsiteY2" fmla="*/ 877824 h 1280160"/>
              <a:gd name="connsiteX3" fmla="*/ 73152 w 227584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" h="1280160">
                <a:moveTo>
                  <a:pt x="0" y="0"/>
                </a:moveTo>
                <a:cubicBezTo>
                  <a:pt x="81280" y="170688"/>
                  <a:pt x="162560" y="341376"/>
                  <a:pt x="195072" y="487680"/>
                </a:cubicBezTo>
                <a:cubicBezTo>
                  <a:pt x="227584" y="633984"/>
                  <a:pt x="215392" y="745744"/>
                  <a:pt x="195072" y="877824"/>
                </a:cubicBezTo>
                <a:cubicBezTo>
                  <a:pt x="174752" y="1009904"/>
                  <a:pt x="91440" y="1164336"/>
                  <a:pt x="73152" y="1280160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8253413" y="2055813"/>
            <a:ext cx="793750" cy="287337"/>
          </a:xfrm>
          <a:custGeom>
            <a:avLst/>
            <a:gdLst>
              <a:gd name="connsiteX0" fmla="*/ 0 w 792480"/>
              <a:gd name="connsiteY0" fmla="*/ 28448 h 286512"/>
              <a:gd name="connsiteX1" fmla="*/ 316992 w 792480"/>
              <a:gd name="connsiteY1" fmla="*/ 40640 h 286512"/>
              <a:gd name="connsiteX2" fmla="*/ 560832 w 792480"/>
              <a:gd name="connsiteY2" fmla="*/ 272288 h 286512"/>
              <a:gd name="connsiteX3" fmla="*/ 792480 w 792480"/>
              <a:gd name="connsiteY3" fmla="*/ 125984 h 28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286512">
                <a:moveTo>
                  <a:pt x="0" y="28448"/>
                </a:moveTo>
                <a:cubicBezTo>
                  <a:pt x="111760" y="14224"/>
                  <a:pt x="223520" y="0"/>
                  <a:pt x="316992" y="40640"/>
                </a:cubicBezTo>
                <a:cubicBezTo>
                  <a:pt x="410464" y="81280"/>
                  <a:pt x="481584" y="258064"/>
                  <a:pt x="560832" y="272288"/>
                </a:cubicBezTo>
                <a:cubicBezTo>
                  <a:pt x="640080" y="286512"/>
                  <a:pt x="717296" y="180848"/>
                  <a:pt x="792480" y="125984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8048625" y="2073275"/>
            <a:ext cx="180975" cy="1303338"/>
          </a:xfrm>
          <a:custGeom>
            <a:avLst/>
            <a:gdLst>
              <a:gd name="connsiteX0" fmla="*/ 180848 w 180848"/>
              <a:gd name="connsiteY0" fmla="*/ 0 h 1304544"/>
              <a:gd name="connsiteX1" fmla="*/ 58928 w 180848"/>
              <a:gd name="connsiteY1" fmla="*/ 438912 h 1304544"/>
              <a:gd name="connsiteX2" fmla="*/ 95504 w 180848"/>
              <a:gd name="connsiteY2" fmla="*/ 938784 h 1304544"/>
              <a:gd name="connsiteX3" fmla="*/ 22352 w 180848"/>
              <a:gd name="connsiteY3" fmla="*/ 1304544 h 130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48" h="1304544">
                <a:moveTo>
                  <a:pt x="180848" y="0"/>
                </a:moveTo>
                <a:cubicBezTo>
                  <a:pt x="127000" y="141224"/>
                  <a:pt x="73152" y="282448"/>
                  <a:pt x="58928" y="438912"/>
                </a:cubicBezTo>
                <a:cubicBezTo>
                  <a:pt x="44704" y="595376"/>
                  <a:pt x="101600" y="794512"/>
                  <a:pt x="95504" y="938784"/>
                </a:cubicBezTo>
                <a:cubicBezTo>
                  <a:pt x="89408" y="1083056"/>
                  <a:pt x="0" y="1194816"/>
                  <a:pt x="22352" y="1304544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7291388" y="2097088"/>
            <a:ext cx="938212" cy="1122362"/>
          </a:xfrm>
          <a:custGeom>
            <a:avLst/>
            <a:gdLst>
              <a:gd name="connsiteX0" fmla="*/ 938784 w 938784"/>
              <a:gd name="connsiteY0" fmla="*/ 0 h 1121664"/>
              <a:gd name="connsiteX1" fmla="*/ 719328 w 938784"/>
              <a:gd name="connsiteY1" fmla="*/ 170688 h 1121664"/>
              <a:gd name="connsiteX2" fmla="*/ 694944 w 938784"/>
              <a:gd name="connsiteY2" fmla="*/ 512064 h 1121664"/>
              <a:gd name="connsiteX3" fmla="*/ 268224 w 938784"/>
              <a:gd name="connsiteY3" fmla="*/ 755904 h 1121664"/>
              <a:gd name="connsiteX4" fmla="*/ 0 w 938784"/>
              <a:gd name="connsiteY4" fmla="*/ 1121664 h 11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84" h="1121664">
                <a:moveTo>
                  <a:pt x="938784" y="0"/>
                </a:moveTo>
                <a:cubicBezTo>
                  <a:pt x="849376" y="42672"/>
                  <a:pt x="759968" y="85344"/>
                  <a:pt x="719328" y="170688"/>
                </a:cubicBezTo>
                <a:cubicBezTo>
                  <a:pt x="678688" y="256032"/>
                  <a:pt x="770128" y="414528"/>
                  <a:pt x="694944" y="512064"/>
                </a:cubicBezTo>
                <a:cubicBezTo>
                  <a:pt x="619760" y="609600"/>
                  <a:pt x="384048" y="654304"/>
                  <a:pt x="268224" y="755904"/>
                </a:cubicBezTo>
                <a:cubicBezTo>
                  <a:pt x="152400" y="857504"/>
                  <a:pt x="76200" y="989584"/>
                  <a:pt x="0" y="1121664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7875588" y="2098675"/>
            <a:ext cx="304800" cy="131763"/>
          </a:xfrm>
          <a:custGeom>
            <a:avLst/>
            <a:gdLst>
              <a:gd name="connsiteX0" fmla="*/ 304800 w 304800"/>
              <a:gd name="connsiteY0" fmla="*/ 34544 h 132080"/>
              <a:gd name="connsiteX1" fmla="*/ 0 w 304800"/>
              <a:gd name="connsiteY1" fmla="*/ 13208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32080">
                <a:moveTo>
                  <a:pt x="304800" y="34544"/>
                </a:moveTo>
                <a:cubicBezTo>
                  <a:pt x="170688" y="17272"/>
                  <a:pt x="36576" y="0"/>
                  <a:pt x="0" y="132080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rot="2700000">
            <a:off x="8409782" y="1234281"/>
            <a:ext cx="254000" cy="96043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 rot="-2700000">
            <a:off x="7874000" y="1235075"/>
            <a:ext cx="254000" cy="9588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Flèche vers le bas 44"/>
          <p:cNvSpPr/>
          <p:nvPr/>
        </p:nvSpPr>
        <p:spPr>
          <a:xfrm>
            <a:off x="2571750" y="3286125"/>
            <a:ext cx="428625" cy="2428875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2" name="Flèche vers le bas 51"/>
          <p:cNvSpPr/>
          <p:nvPr/>
        </p:nvSpPr>
        <p:spPr>
          <a:xfrm>
            <a:off x="928688" y="4357688"/>
            <a:ext cx="357187" cy="1357312"/>
          </a:xfrm>
          <a:prstGeom prst="downArrow">
            <a:avLst/>
          </a:prstGeom>
          <a:solidFill>
            <a:srgbClr val="D7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18103580">
            <a:off x="4324350" y="2613025"/>
            <a:ext cx="439738" cy="2725738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71688" y="2714625"/>
            <a:ext cx="1428750" cy="785813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Engrais solubles</a:t>
            </a:r>
          </a:p>
        </p:txBody>
      </p:sp>
    </p:spTree>
    <p:extLst>
      <p:ext uri="{BB962C8B-B14F-4D97-AF65-F5344CB8AC3E}">
        <p14:creationId xmlns:p14="http://schemas.microsoft.com/office/powerpoint/2010/main" val="33246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courants de l’agrobiologie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naturelle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de conservation des sols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compost Jean Pin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BRF (Bois Raméal Fragmenté)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Agroforesterie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Méthode </a:t>
            </a:r>
            <a:r>
              <a:rPr lang="fr-FR" dirty="0" err="1" smtClean="0"/>
              <a:t>Kemink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 </a:t>
            </a:r>
            <a:r>
              <a:rPr lang="fr-FR" dirty="0" err="1" smtClean="0"/>
              <a:t>Biodynamie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extraits végétaux fermentés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L’agriculture biologique authentique de l’IRABE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7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Autofit/>
          </a:bodyPr>
          <a:lstStyle/>
          <a:p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Bref historique de l’agrobiologie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1924</a:t>
            </a:r>
            <a:r>
              <a:rPr lang="fr-FR" dirty="0" smtClean="0"/>
              <a:t> Cours au agriculteurs de Rudolf Steiner, naissance de la </a:t>
            </a:r>
            <a:r>
              <a:rPr lang="fr-FR" dirty="0" err="1" smtClean="0"/>
              <a:t>biodynamie</a:t>
            </a:r>
            <a:endParaRPr lang="fr-FR" dirty="0" smtClean="0"/>
          </a:p>
          <a:p>
            <a:r>
              <a:rPr lang="fr-FR" b="1" dirty="0" smtClean="0"/>
              <a:t>1930</a:t>
            </a:r>
            <a:r>
              <a:rPr lang="fr-FR" dirty="0" smtClean="0"/>
              <a:t> Rush et Muller, analysent les relations entre fertilité du sol et activité biologique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Leurs recherches ont aussi pour but l’autonomie de la ferme et feront naître </a:t>
            </a:r>
            <a:r>
              <a:rPr lang="fr-FR" dirty="0" err="1" smtClean="0"/>
              <a:t>Bioland</a:t>
            </a:r>
            <a:r>
              <a:rPr lang="fr-FR" dirty="0" smtClean="0"/>
              <a:t> en Allemagne</a:t>
            </a:r>
          </a:p>
          <a:p>
            <a:r>
              <a:rPr lang="fr-FR" b="1" dirty="0" smtClean="0"/>
              <a:t>1940</a:t>
            </a:r>
            <a:r>
              <a:rPr lang="fr-FR" dirty="0" smtClean="0"/>
              <a:t> Howard théorise la fertilité des sols par opposition  à la méthode considérant le sol comme support de culture inerte</a:t>
            </a:r>
          </a:p>
          <a:p>
            <a:pPr>
              <a:buNone/>
            </a:pPr>
            <a:r>
              <a:rPr lang="fr-FR" dirty="0" smtClean="0"/>
              <a:t>    La </a:t>
            </a:r>
            <a:r>
              <a:rPr lang="fr-FR" dirty="0" err="1" smtClean="0"/>
              <a:t>Soil</a:t>
            </a:r>
            <a:r>
              <a:rPr lang="fr-FR" dirty="0" smtClean="0"/>
              <a:t> Association verra le jour</a:t>
            </a:r>
          </a:p>
          <a:p>
            <a:r>
              <a:rPr lang="fr-FR" b="1" dirty="0" smtClean="0"/>
              <a:t>1952</a:t>
            </a:r>
            <a:r>
              <a:rPr lang="fr-FR" dirty="0" smtClean="0"/>
              <a:t> La </a:t>
            </a:r>
            <a:r>
              <a:rPr lang="fr-FR" dirty="0" err="1" smtClean="0"/>
              <a:t>Biodynamie</a:t>
            </a:r>
            <a:r>
              <a:rPr lang="fr-FR" dirty="0" smtClean="0"/>
              <a:t> est introduite en France, en Alsace, par l’AFRAN (Association Française pour la Recherche d’une Alimentation Normale)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029044"/>
      </p:ext>
    </p:extLst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1958</a:t>
            </a:r>
            <a:r>
              <a:rPr lang="fr-FR" dirty="0" smtClean="0"/>
              <a:t> Création du premier groupe de producteur Bio français : le GABO (Groupement des agriculteurs bios de l’ouest)</a:t>
            </a:r>
          </a:p>
          <a:p>
            <a:r>
              <a:rPr lang="fr-FR" b="1" dirty="0" smtClean="0"/>
              <a:t>1962</a:t>
            </a:r>
            <a:r>
              <a:rPr lang="fr-FR" dirty="0" smtClean="0"/>
              <a:t> Création de l’AFAB (Association Française d’Agriculture Biologique) qui se scindera en deux courants en 1964 : </a:t>
            </a:r>
          </a:p>
          <a:p>
            <a:pPr lvl="1"/>
            <a:r>
              <a:rPr lang="fr-FR" dirty="0" smtClean="0"/>
              <a:t>Lemaire Boucher (Pain Lemaire Boucher)</a:t>
            </a:r>
          </a:p>
          <a:p>
            <a:pPr lvl="1"/>
            <a:r>
              <a:rPr lang="fr-FR" dirty="0" smtClean="0"/>
              <a:t>Nature &amp; Progrès (Marque Nature &amp; Progrès)</a:t>
            </a:r>
          </a:p>
          <a:p>
            <a:r>
              <a:rPr lang="fr-FR" b="1" dirty="0" smtClean="0"/>
              <a:t>1972</a:t>
            </a:r>
            <a:r>
              <a:rPr lang="fr-FR" dirty="0" smtClean="0"/>
              <a:t> Création de l’IFOAM (International Fédération of </a:t>
            </a:r>
            <a:r>
              <a:rPr lang="fr-FR" dirty="0" err="1" smtClean="0"/>
              <a:t>Organics</a:t>
            </a:r>
            <a:r>
              <a:rPr lang="fr-FR" dirty="0" smtClean="0"/>
              <a:t> </a:t>
            </a:r>
            <a:r>
              <a:rPr lang="fr-FR" dirty="0" err="1" smtClean="0"/>
              <a:t>Argiculture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) dont le secrétariat est tenu par Nature &amp; Progrès jusqu’en 1976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Publication d’une charte éthique aux objectifs écologiques, sociaux, humanistes et économiques)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Bref historique de l’agrobiologie</a:t>
            </a:r>
          </a:p>
        </p:txBody>
      </p:sp>
    </p:spTree>
    <p:extLst>
      <p:ext uri="{BB962C8B-B14F-4D97-AF65-F5344CB8AC3E}">
        <p14:creationId xmlns:p14="http://schemas.microsoft.com/office/powerpoint/2010/main" val="132870587"/>
      </p:ext>
    </p:extLst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Durable ?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u="sng" dirty="0" smtClean="0"/>
              <a:t>Durable</a:t>
            </a:r>
            <a:r>
              <a:rPr lang="fr-FR" dirty="0" smtClean="0"/>
              <a:t>, Le Robert : « De nature à durer longtemps 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u="sng" dirty="0" smtClean="0"/>
              <a:t>Développement durable</a:t>
            </a:r>
            <a:r>
              <a:rPr lang="fr-FR" dirty="0" smtClean="0"/>
              <a:t>, selon la commission mondiale sur l’environnement et le développement en 1987 : « développement qui répond aux besoins des générations du présent </a:t>
            </a:r>
            <a:r>
              <a:rPr lang="fr-FR" b="1" i="1" dirty="0" smtClean="0"/>
              <a:t>sans compromettre la capacité des générations futures à répondre aux leurs. </a:t>
            </a:r>
            <a:r>
              <a:rPr lang="fr-FR" dirty="0" smtClean="0"/>
              <a:t>[…] et plus particulièrement </a:t>
            </a:r>
            <a:r>
              <a:rPr lang="fr-FR" b="1" dirty="0" smtClean="0"/>
              <a:t>des besoins essentiels des plus démunis</a:t>
            </a:r>
            <a:r>
              <a:rPr lang="fr-FR" dirty="0" smtClean="0"/>
              <a:t> […] et l’idée des limitations que l’état de nos techniques et de </a:t>
            </a:r>
            <a:r>
              <a:rPr lang="fr-FR" b="1" dirty="0" smtClean="0"/>
              <a:t>notre organisation sociale </a:t>
            </a:r>
            <a:r>
              <a:rPr lang="fr-FR" dirty="0" smtClean="0"/>
              <a:t>impose sur la capacité de l’environnement à répondre aux </a:t>
            </a:r>
            <a:r>
              <a:rPr lang="fr-FR" b="1" dirty="0" smtClean="0"/>
              <a:t>besoins actuels et à venir</a:t>
            </a:r>
            <a:r>
              <a:rPr lang="fr-FR" dirty="0" smtClean="0"/>
              <a:t>. 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4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Années 70 </a:t>
            </a:r>
            <a:r>
              <a:rPr lang="fr-FR" dirty="0" smtClean="0"/>
              <a:t>Naissance de nombreux courants (Fukuoka, Pierre </a:t>
            </a:r>
            <a:r>
              <a:rPr lang="fr-FR" dirty="0" err="1" smtClean="0"/>
              <a:t>Rabhi</a:t>
            </a:r>
            <a:r>
              <a:rPr lang="fr-FR" dirty="0" smtClean="0"/>
              <a:t>, l’IRABE…)</a:t>
            </a:r>
            <a:endParaRPr lang="fr-FR" b="1" dirty="0" smtClean="0"/>
          </a:p>
          <a:p>
            <a:r>
              <a:rPr lang="fr-FR" b="1" dirty="0" smtClean="0"/>
              <a:t>1978</a:t>
            </a:r>
            <a:r>
              <a:rPr lang="fr-FR" dirty="0" smtClean="0"/>
              <a:t> Création de la FNAB </a:t>
            </a:r>
          </a:p>
          <a:p>
            <a:pPr>
              <a:buNone/>
            </a:pPr>
            <a:r>
              <a:rPr lang="fr-FR" dirty="0" smtClean="0"/>
              <a:t>    (Fédération National de l’Agriculture Biologique)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Objectif : Fédérer la production bio national sans distinction de courant</a:t>
            </a:r>
            <a:endParaRPr lang="fr-FR" dirty="0"/>
          </a:p>
          <a:p>
            <a:r>
              <a:rPr lang="fr-FR" dirty="0" smtClean="0"/>
              <a:t>Reconnaissance juridique de l’agriculture biologique (loi)</a:t>
            </a:r>
          </a:p>
          <a:p>
            <a:r>
              <a:rPr lang="fr-FR" dirty="0" smtClean="0"/>
              <a:t>Premier organisme certificateur,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l’ACAB, qui deviendra </a:t>
            </a:r>
            <a:r>
              <a:rPr lang="fr-FR" dirty="0" err="1" smtClean="0"/>
              <a:t>Ecocert</a:t>
            </a:r>
            <a:r>
              <a:rPr lang="fr-FR" dirty="0" smtClean="0"/>
              <a:t> en 1991</a:t>
            </a:r>
          </a:p>
          <a:p>
            <a:r>
              <a:rPr lang="fr-FR" b="1" dirty="0" smtClean="0"/>
              <a:t>1982</a:t>
            </a:r>
            <a:r>
              <a:rPr lang="fr-FR" dirty="0" smtClean="0"/>
              <a:t> Création de l’ITAB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(Institut Technique de l’Agriculture Biologique)</a:t>
            </a:r>
          </a:p>
          <a:p>
            <a:r>
              <a:rPr lang="fr-FR" b="1" dirty="0" smtClean="0"/>
              <a:t>1985</a:t>
            </a:r>
            <a:r>
              <a:rPr lang="fr-FR" dirty="0" smtClean="0"/>
              <a:t> Création du logo « AB 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Bref historique de l’agrobiologie</a:t>
            </a:r>
          </a:p>
        </p:txBody>
      </p:sp>
    </p:spTree>
    <p:extLst>
      <p:ext uri="{BB962C8B-B14F-4D97-AF65-F5344CB8AC3E}">
        <p14:creationId xmlns:p14="http://schemas.microsoft.com/office/powerpoint/2010/main" val="279105956"/>
      </p:ext>
    </p:extLst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incohérences de l’agriculture biologique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Paillage plastique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Issu de l’industrie pétrochimique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Issu de la cellulose, biodégradable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L’usage du cuivre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L’emploi du </a:t>
            </a:r>
            <a:r>
              <a:rPr lang="fr-FR" dirty="0" err="1" smtClean="0"/>
              <a:t>lithotame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auxiliaires de 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pesticides naturels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 tourbe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carburants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630643"/>
      </p:ext>
    </p:extLst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naturelle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Fruits de l’expérience de </a:t>
            </a:r>
            <a:r>
              <a:rPr lang="fr-FR" dirty="0" err="1" smtClean="0"/>
              <a:t>Masanobu</a:t>
            </a:r>
            <a:r>
              <a:rPr lang="fr-FR" dirty="0" smtClean="0"/>
              <a:t> Fukuoka, biologiste japonais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Elle est basée sur le « non-agir »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4 principes fondamentaux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Absence de labour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Absence de fertilisant (sauf fiente des poules de la ferme)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Absence de sarclage et autre travail du sol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Absence de pesticide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Mulch</a:t>
            </a:r>
            <a:r>
              <a:rPr lang="fr-FR" dirty="0" smtClean="0"/>
              <a:t> omniprésent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Culture fréquente de légumineuses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782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des sols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Peu ou pas de travail du sol</a:t>
            </a:r>
          </a:p>
          <a:p>
            <a:r>
              <a:rPr lang="fr-FR" dirty="0" smtClean="0"/>
              <a:t>Semis sous couvert (engrais vert servant de </a:t>
            </a:r>
            <a:r>
              <a:rPr lang="fr-FR" dirty="0" err="1" smtClean="0"/>
              <a:t>mulch</a:t>
            </a:r>
            <a:r>
              <a:rPr lang="fr-FR" dirty="0" smtClean="0"/>
              <a:t> après fauchage, roulage ou </a:t>
            </a:r>
            <a:r>
              <a:rPr lang="fr-FR" dirty="0" err="1" smtClean="0"/>
              <a:t>griffagr</a:t>
            </a:r>
            <a:r>
              <a:rPr lang="fr-FR" dirty="0" smtClean="0"/>
              <a:t> superficiel)</a:t>
            </a:r>
          </a:p>
          <a:p>
            <a:r>
              <a:rPr lang="fr-FR" dirty="0" smtClean="0"/>
              <a:t>Cultures associées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6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compost Jean Pin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Savoir-faire transmis par les templiers du sud de la France au Belge Armand Ells</a:t>
            </a:r>
          </a:p>
          <a:p>
            <a:r>
              <a:rPr lang="fr-FR" altLang="fr-FR" smtClean="0"/>
              <a:t>Compost en tas de bois humidifié fraîchement broyé, ensuite épandu </a:t>
            </a:r>
          </a:p>
          <a:p>
            <a:r>
              <a:rPr lang="fr-FR" altLang="fr-FR" smtClean="0"/>
              <a:t>N’emploi aucun autre fertilisant ni aucune pulvérisation</a:t>
            </a:r>
          </a:p>
        </p:txBody>
      </p:sp>
    </p:spTree>
    <p:extLst>
      <p:ext uri="{BB962C8B-B14F-4D97-AF65-F5344CB8AC3E}">
        <p14:creationId xmlns:p14="http://schemas.microsoft.com/office/powerpoint/2010/main" val="12166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BRF (Bois Raméal Fragmenté)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Idem compost Jean Pin, mais compostage de surface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sol fonctionne alors à la manière d’un sol forestier (dominance des champignons)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Ces composts de bois de feuillus produisent un humus de très haute qualité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Vie du sol très fortement stimulée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Fixation d’eau dans le sol par l’activité biologique et résistance au sécheresse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Permet de récupérer des zones à la désertification fortement avancée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2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L’agroforesterie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Cultures basses (céréales, légumes…) disposées entre des rangées d’arbres fruitiers ou autres</a:t>
            </a:r>
          </a:p>
          <a:p>
            <a:r>
              <a:rPr lang="fr-FR" altLang="fr-FR" smtClean="0"/>
              <a:t>Végétation à différents étages : favorise la biodiversité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22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méthode </a:t>
            </a:r>
            <a:r>
              <a:rPr lang="fr-FR" sz="48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Kemink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Approche douce du travail du sol</a:t>
            </a:r>
          </a:p>
          <a:p>
            <a:pPr lvl="1"/>
            <a:r>
              <a:rPr lang="fr-FR" altLang="fr-FR" smtClean="0"/>
              <a:t>Planches permanente surélevées</a:t>
            </a:r>
          </a:p>
          <a:p>
            <a:pPr lvl="1"/>
            <a:r>
              <a:rPr lang="fr-FR" altLang="fr-FR" smtClean="0"/>
              <a:t>Travailler les planches en 3 séances espacées de 15 jours dans le temps. A chaque séance, seul 1/3 de la largeur sera travaillée</a:t>
            </a:r>
          </a:p>
          <a:p>
            <a:pPr lvl="1">
              <a:buFont typeface="Arial" charset="0"/>
              <a:buNone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245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48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Biodynamie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Préconise le labour ou la culture sur buttes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Marque </a:t>
            </a:r>
            <a:r>
              <a:rPr lang="fr-FR" dirty="0" err="1" smtClean="0"/>
              <a:t>Demeter</a:t>
            </a:r>
            <a:r>
              <a:rPr lang="fr-FR" dirty="0" smtClean="0"/>
              <a:t>, au cahier des charge plus stricte que l’agriculture biologique (interdiction de l’emploi du cuivre sauf sur les vignes)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Emploi de nombreux </a:t>
            </a:r>
            <a:r>
              <a:rPr lang="fr-FR" dirty="0" err="1" smtClean="0"/>
              <a:t>préparats</a:t>
            </a:r>
            <a:r>
              <a:rPr lang="fr-FR" dirty="0" smtClean="0"/>
              <a:t> à bases de plantes, bouses, organes animaux…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Respect des rythmes cosmiques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 ferme est considéré comme un ensemble devant être cohérent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 polyculture-élevage y est recommandée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Véritable philosophie de vie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0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8244"/>
          <a:stretch>
            <a:fillRect/>
          </a:stretch>
        </p:blipFill>
        <p:spPr>
          <a:xfrm>
            <a:off x="250825" y="50800"/>
            <a:ext cx="3673475" cy="676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Image 3" descr="Description : 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 r="47401" b="46063"/>
          <a:stretch>
            <a:fillRect/>
          </a:stretch>
        </p:blipFill>
        <p:spPr bwMode="auto">
          <a:xfrm>
            <a:off x="3786188" y="300038"/>
            <a:ext cx="54514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bref</a:t>
            </a:r>
          </a:p>
        </p:txBody>
      </p:sp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fr-FR" altLang="fr-FR" dirty="0" smtClean="0"/>
              <a:t>Durable englobe les notions :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  <a:p>
            <a:r>
              <a:rPr lang="fr-FR" altLang="fr-FR" dirty="0" smtClean="0"/>
              <a:t>D’environnement</a:t>
            </a:r>
          </a:p>
          <a:p>
            <a:r>
              <a:rPr lang="fr-FR" altLang="fr-FR" dirty="0" smtClean="0"/>
              <a:t>De viabilité économique</a:t>
            </a:r>
          </a:p>
          <a:p>
            <a:r>
              <a:rPr lang="fr-FR" altLang="fr-FR" dirty="0" smtClean="0"/>
              <a:t>De lien social</a:t>
            </a:r>
          </a:p>
          <a:p>
            <a:r>
              <a:rPr lang="fr-FR" altLang="fr-FR" dirty="0" smtClean="0"/>
              <a:t>D’avenir et du sort des générations futures</a:t>
            </a:r>
          </a:p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205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extraits végétaux fermentés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« purins d’ortie », de prêle, de consoude et autres (= extraits végétaux fermentés)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Effets </a:t>
            </a:r>
            <a:r>
              <a:rPr lang="fr-FR" dirty="0" err="1" smtClean="0"/>
              <a:t>éliciteurs</a:t>
            </a:r>
            <a:r>
              <a:rPr lang="fr-FR" dirty="0" smtClean="0"/>
              <a:t> (stimulant, protecteur)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Fertilisant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Répulsif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Insecticide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/>
              <a:t>Décoction (départ à froid, ébullition longue)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Infusion (infusion à chaud, après ébullition)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Macération à froid (24h dans l’eau froide)</a:t>
            </a:r>
          </a:p>
        </p:txBody>
      </p:sp>
    </p:spTree>
    <p:extLst>
      <p:ext uri="{BB962C8B-B14F-4D97-AF65-F5344CB8AC3E}">
        <p14:creationId xmlns:p14="http://schemas.microsoft.com/office/powerpoint/2010/main" val="3611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biologique dite « authentique »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l’IRABE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 smtClean="0"/>
          </a:p>
          <a:p>
            <a:r>
              <a:rPr lang="fr-FR" altLang="fr-FR" dirty="0" smtClean="0"/>
              <a:t>Méthode issue des expérimentations de l’IRABE (Institut de Recherche en Agriculture Biologique pour l’Europe) créé en 1979</a:t>
            </a:r>
          </a:p>
          <a:p>
            <a:r>
              <a:rPr lang="fr-FR" altLang="fr-FR" dirty="0" smtClean="0"/>
              <a:t>A rejoint et confirmé la théorie de la </a:t>
            </a:r>
            <a:r>
              <a:rPr lang="fr-FR" altLang="fr-FR" dirty="0" err="1" smtClean="0"/>
              <a:t>trophobiose</a:t>
            </a:r>
            <a:r>
              <a:rPr lang="fr-FR" altLang="fr-FR" dirty="0" smtClean="0"/>
              <a:t> de Francis </a:t>
            </a:r>
            <a:r>
              <a:rPr lang="fr-FR" altLang="fr-FR" dirty="0" err="1" smtClean="0"/>
              <a:t>Chaboussou</a:t>
            </a:r>
            <a:r>
              <a:rPr lang="fr-FR" altLang="fr-FR" dirty="0" smtClean="0"/>
              <a:t> au terrain,                   ex-directeur de recherche de l’INRA en entomologie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  <a:p>
            <a:endParaRPr lang="fr-FR" altLang="fr-FR" dirty="0" smtClean="0"/>
          </a:p>
          <a:p>
            <a:pPr>
              <a:buFont typeface="Arial" charset="0"/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9370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trophobiose</a:t>
            </a:r>
            <a:endParaRPr lang="fr-F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«Dépendance étroite entre la qualité nutritionnelle de la plante et son parasitisme», Francis </a:t>
            </a:r>
            <a:r>
              <a:rPr lang="fr-FR" dirty="0" err="1" smtClean="0"/>
              <a:t>Chaboussou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parasites se nourrissent uniquement de substances solubles que sont les acides aminés libres et les glucides réducteurs, ils ne peuvent digérer les molécules plus grosses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acides aminées libres sont issus d’un dysfonctionnement de la synthèse des protéines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Il y a dysfonctionnement de la protéosynthèse lorsque la qualité nutritionnelle de la plante n’est pas optimale (excès de substances solubles, carences, manque d’eau…)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Si la plante est quasi exempte de substances solubles, les parasites ne peuvent s’en nourrir et n’attaquent donc pas la plante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0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Cristallisation sensible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  <a:p>
            <a:pPr lvl="4">
              <a:defRPr/>
            </a:pPr>
            <a:endParaRPr lang="fr-FR" dirty="0" smtClean="0"/>
          </a:p>
          <a:p>
            <a:pPr lvl="4">
              <a:defRPr/>
            </a:pPr>
            <a:r>
              <a:rPr lang="fr-FR" dirty="0" smtClean="0"/>
              <a:t> 		Pain </a:t>
            </a:r>
            <a:r>
              <a:rPr lang="fr-FR" dirty="0"/>
              <a:t>bio complet au levain. (en haut) On </a:t>
            </a:r>
            <a:r>
              <a:rPr lang="fr-FR" dirty="0" smtClean="0"/>
              <a:t>		retrouve </a:t>
            </a:r>
            <a:r>
              <a:rPr lang="fr-FR" dirty="0"/>
              <a:t>le type de texture céréale</a:t>
            </a:r>
            <a:r>
              <a:rPr lang="fr-FR" dirty="0" smtClean="0"/>
              <a:t>.</a:t>
            </a:r>
          </a:p>
          <a:p>
            <a:pPr lvl="4">
              <a:defRPr/>
            </a:pPr>
            <a:endParaRPr lang="fr-FR" dirty="0"/>
          </a:p>
          <a:p>
            <a:pPr lvl="4">
              <a:defRPr/>
            </a:pPr>
            <a:endParaRPr lang="fr-FR" dirty="0" smtClean="0"/>
          </a:p>
          <a:p>
            <a:pPr marL="1828800" lvl="4" indent="0">
              <a:buFont typeface="Arial" charset="0"/>
              <a:buNone/>
              <a:defRPr/>
            </a:pPr>
            <a:endParaRPr lang="fr-FR" dirty="0" smtClean="0"/>
          </a:p>
          <a:p>
            <a:pPr lvl="4">
              <a:defRPr/>
            </a:pPr>
            <a:r>
              <a:rPr lang="fr-FR" dirty="0"/>
              <a:t> </a:t>
            </a:r>
            <a:r>
              <a:rPr lang="fr-FR" dirty="0" smtClean="0"/>
              <a:t>		Pain blanc. </a:t>
            </a:r>
            <a:r>
              <a:rPr lang="fr-FR" dirty="0"/>
              <a:t>(en bas)Texture "d’amidon", </a:t>
            </a:r>
            <a:r>
              <a:rPr lang="fr-FR" dirty="0" smtClean="0"/>
              <a:t>		grossière </a:t>
            </a:r>
            <a:r>
              <a:rPr lang="fr-FR" dirty="0"/>
              <a:t>et insuffisante.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2982912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Cristallisation sensible</a:t>
            </a: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pPr lvl="4"/>
            <a:endParaRPr lang="fr-FR" altLang="fr-FR" smtClean="0"/>
          </a:p>
          <a:p>
            <a:endParaRPr lang="fr-FR" altLang="fr-FR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0067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67544" y="167007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>
              <a:defRPr/>
            </a:pPr>
            <a:r>
              <a:rPr lang="fr-FR" sz="2400" dirty="0">
                <a:solidFill>
                  <a:prstClr val="black"/>
                </a:solidFill>
              </a:rPr>
              <a:t>Soupe </a:t>
            </a:r>
            <a:r>
              <a:rPr lang="fr-FR" sz="2400" dirty="0" smtClean="0">
                <a:solidFill>
                  <a:prstClr val="black"/>
                </a:solidFill>
              </a:rPr>
              <a:t>réchauffée </a:t>
            </a:r>
            <a:r>
              <a:rPr lang="fr-FR" sz="2400" dirty="0">
                <a:solidFill>
                  <a:prstClr val="black"/>
                </a:solidFill>
              </a:rPr>
              <a:t>sur le </a:t>
            </a:r>
            <a:r>
              <a:rPr lang="fr-FR" sz="2400" dirty="0" smtClean="0">
                <a:solidFill>
                  <a:prstClr val="black"/>
                </a:solidFill>
              </a:rPr>
              <a:t>gaz</a:t>
            </a:r>
          </a:p>
          <a:p>
            <a:pPr lvl="7"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lvl="7">
              <a:defRPr/>
            </a:pPr>
            <a:endParaRPr lang="fr-FR" sz="2400" dirty="0" smtClean="0">
              <a:solidFill>
                <a:prstClr val="black"/>
              </a:solidFill>
            </a:endParaRPr>
          </a:p>
          <a:p>
            <a:pPr lvl="7"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lvl="7">
              <a:defRPr/>
            </a:pPr>
            <a:endParaRPr lang="fr-FR" sz="2400" dirty="0" smtClean="0">
              <a:solidFill>
                <a:prstClr val="black"/>
              </a:solidFill>
            </a:endParaRPr>
          </a:p>
          <a:p>
            <a:pPr lvl="7">
              <a:defRPr/>
            </a:pP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la même soupe réchauffée au micro-onde </a:t>
            </a:r>
            <a:r>
              <a:rPr lang="fr-FR" sz="2400" dirty="0" smtClean="0">
                <a:solidFill>
                  <a:prstClr val="black"/>
                </a:solidFill>
              </a:rPr>
              <a:t>présente </a:t>
            </a:r>
            <a:r>
              <a:rPr lang="fr-FR" sz="2400" dirty="0">
                <a:solidFill>
                  <a:prstClr val="black"/>
                </a:solidFill>
              </a:rPr>
              <a:t>des tâches et une détérioration de la texture.</a:t>
            </a:r>
          </a:p>
        </p:txBody>
      </p:sp>
    </p:spTree>
    <p:extLst>
      <p:ext uri="{BB962C8B-B14F-4D97-AF65-F5344CB8AC3E}">
        <p14:creationId xmlns:p14="http://schemas.microsoft.com/office/powerpoint/2010/main" val="31513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Cristallisation sensible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fr-FR" altLang="fr-FR" dirty="0" smtClean="0"/>
              <a:t> 			Engrais de synthèse NPK. </a:t>
            </a:r>
          </a:p>
          <a:p>
            <a:pPr lvl="4"/>
            <a:r>
              <a:rPr lang="fr-FR" altLang="fr-FR" dirty="0" smtClean="0"/>
              <a:t> 	a		Ce produit sans vie ne donne 			aucune cristallisation.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93850"/>
            <a:ext cx="41052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sol</a:t>
            </a:r>
            <a:endParaRPr lang="fr-F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7993062" cy="3097213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Qu’est-ce qu’un sol ?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Formation de l’humus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Composition chimique d’un sol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Texture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Structure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Vie du sol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Fonctionnement d’un sol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Observer, analyser et comprendre un sol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Profil de sol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Test de sédimentation</a:t>
            </a:r>
            <a:endParaRPr lang="fr-FR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32037"/>
            <a:ext cx="3394472" cy="4525963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27314" r="17326"/>
          <a:stretch/>
        </p:blipFill>
        <p:spPr>
          <a:xfrm>
            <a:off x="4355976" y="2332037"/>
            <a:ext cx="4392488" cy="189394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31210" r="17612"/>
          <a:stretch/>
        </p:blipFill>
        <p:spPr bwMode="auto">
          <a:xfrm>
            <a:off x="4355976" y="4262246"/>
            <a:ext cx="4392488" cy="24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75" y="1500188"/>
            <a:ext cx="4040188" cy="6397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Minéral</a:t>
            </a:r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3063" y="2174875"/>
            <a:ext cx="2854325" cy="1754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Roche mère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Sables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Limons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Argiles</a:t>
            </a:r>
            <a:endParaRPr lang="fr-FR" dirty="0"/>
          </a:p>
        </p:txBody>
      </p:sp>
      <p:sp>
        <p:nvSpPr>
          <p:cNvPr id="28676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 algn="ctr"/>
            <a:r>
              <a:rPr lang="fr-FR" altLang="fr-FR" u="sng" smtClean="0">
                <a:solidFill>
                  <a:srgbClr val="00B050"/>
                </a:solidFill>
              </a:rPr>
              <a:t>Organique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86375" y="2174875"/>
            <a:ext cx="3400425" cy="20399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Flore colonisatrice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Flore et faune vivante 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Flore et faune en décomposition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(= matière organique)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Humus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qu’un sol ?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8625" y="1000125"/>
            <a:ext cx="8229600" cy="7969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rgbClr val="C0504D">
                    <a:lumMod val="60000"/>
                    <a:lumOff val="40000"/>
                  </a:srgbClr>
                </a:solidFill>
              </a:rPr>
              <a:t>Climat</a:t>
            </a:r>
          </a:p>
        </p:txBody>
      </p:sp>
      <p:sp>
        <p:nvSpPr>
          <p:cNvPr id="28680" name="Titre 1"/>
          <p:cNvSpPr txBox="1">
            <a:spLocks/>
          </p:cNvSpPr>
          <p:nvPr/>
        </p:nvSpPr>
        <p:spPr bwMode="auto">
          <a:xfrm>
            <a:off x="571500" y="5572125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400" b="1" u="sng">
              <a:solidFill>
                <a:srgbClr val="C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>
                <a:solidFill>
                  <a:srgbClr val="C00000"/>
                </a:solidFill>
                <a:cs typeface="Arial" charset="0"/>
              </a:rPr>
              <a:t>Terre arable, Complexe Argilo-Humique</a:t>
            </a:r>
          </a:p>
        </p:txBody>
      </p:sp>
      <p:sp>
        <p:nvSpPr>
          <p:cNvPr id="28681" name="Titre 1"/>
          <p:cNvSpPr txBox="1">
            <a:spLocks/>
          </p:cNvSpPr>
          <p:nvPr/>
        </p:nvSpPr>
        <p:spPr bwMode="auto">
          <a:xfrm>
            <a:off x="571500" y="4286250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400" b="1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>
                <a:solidFill>
                  <a:srgbClr val="FF0000"/>
                </a:solidFill>
                <a:cs typeface="Arial" charset="0"/>
              </a:rPr>
              <a:t>Vie du sol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857500" y="3786188"/>
            <a:ext cx="12858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5143500" y="4143375"/>
            <a:ext cx="500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vers le bas 16"/>
          <p:cNvSpPr/>
          <p:nvPr/>
        </p:nvSpPr>
        <p:spPr>
          <a:xfrm>
            <a:off x="4429125" y="5143500"/>
            <a:ext cx="571500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>
            <a:off x="3429000" y="1643063"/>
            <a:ext cx="2286000" cy="357187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de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l’humus</a:t>
            </a: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3" y="1643063"/>
            <a:ext cx="714375" cy="428625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38" y="1643063"/>
            <a:ext cx="500062" cy="428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0" y="1643063"/>
            <a:ext cx="571500" cy="42862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0688" y="2857500"/>
            <a:ext cx="285750" cy="428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2063" y="3929063"/>
            <a:ext cx="500062" cy="428625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5" y="3429000"/>
            <a:ext cx="214313" cy="428625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625" y="3929063"/>
            <a:ext cx="428625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7313" y="2857500"/>
            <a:ext cx="285750" cy="4286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75" y="3929063"/>
            <a:ext cx="14287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9063" y="3000375"/>
            <a:ext cx="571500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5938" y="3714750"/>
            <a:ext cx="714375" cy="428625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6188" y="3714750"/>
            <a:ext cx="714375" cy="428625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8938" y="3214688"/>
            <a:ext cx="500062" cy="428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4563" y="2857500"/>
            <a:ext cx="571500" cy="42862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8938" y="1643063"/>
            <a:ext cx="285750" cy="428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14688" y="1643063"/>
            <a:ext cx="500062" cy="428625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500" y="5143500"/>
            <a:ext cx="500063" cy="428625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4750" y="1643063"/>
            <a:ext cx="214313" cy="428625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063" y="5143500"/>
            <a:ext cx="214312" cy="428625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9063" y="1643063"/>
            <a:ext cx="428625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6250" y="5143500"/>
            <a:ext cx="428625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43500" y="1643063"/>
            <a:ext cx="285750" cy="4286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375" y="5143500"/>
            <a:ext cx="285750" cy="4286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29250" y="1643063"/>
            <a:ext cx="14287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14563" y="5143500"/>
            <a:ext cx="14287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72125" y="1643063"/>
            <a:ext cx="571500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14750" y="5143500"/>
            <a:ext cx="571500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3625" y="1643063"/>
            <a:ext cx="714375" cy="428625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14875" y="5143500"/>
            <a:ext cx="714375" cy="428625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29000" y="5143500"/>
            <a:ext cx="285750" cy="428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0125" y="5143500"/>
            <a:ext cx="714375" cy="428625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28938" y="5143500"/>
            <a:ext cx="500062" cy="428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57438" y="5143500"/>
            <a:ext cx="571500" cy="42862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Accolade fermante 42"/>
          <p:cNvSpPr/>
          <p:nvPr/>
        </p:nvSpPr>
        <p:spPr>
          <a:xfrm>
            <a:off x="7143750" y="1571625"/>
            <a:ext cx="285750" cy="6429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4" name="Accolade fermante 43"/>
          <p:cNvSpPr/>
          <p:nvPr/>
        </p:nvSpPr>
        <p:spPr>
          <a:xfrm>
            <a:off x="7143750" y="2714625"/>
            <a:ext cx="357188" cy="17859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5" name="Accolade fermante 44"/>
          <p:cNvSpPr/>
          <p:nvPr/>
        </p:nvSpPr>
        <p:spPr>
          <a:xfrm>
            <a:off x="7143750" y="4857750"/>
            <a:ext cx="357188" cy="928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43813" y="1500188"/>
            <a:ext cx="1214437" cy="78581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Matière Organique Fraîche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643813" y="3357563"/>
            <a:ext cx="1285875" cy="571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Produits Transitoires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43813" y="5143500"/>
            <a:ext cx="1214437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</a:rPr>
              <a:t>Humus Stable</a:t>
            </a:r>
          </a:p>
        </p:txBody>
      </p:sp>
      <p:sp>
        <p:nvSpPr>
          <p:cNvPr id="49" name="Flèche vers le bas 48"/>
          <p:cNvSpPr/>
          <p:nvPr/>
        </p:nvSpPr>
        <p:spPr>
          <a:xfrm>
            <a:off x="3643313" y="2286000"/>
            <a:ext cx="357187" cy="5000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Flèche vers le bas 49"/>
          <p:cNvSpPr/>
          <p:nvPr/>
        </p:nvSpPr>
        <p:spPr>
          <a:xfrm>
            <a:off x="3643313" y="4500563"/>
            <a:ext cx="357187" cy="5000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0063" y="1285875"/>
            <a:ext cx="271462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u="sng" dirty="0">
                <a:solidFill>
                  <a:prstClr val="black"/>
                </a:solidFill>
              </a:rPr>
              <a:t>Petites molécules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0063" y="2500313"/>
            <a:ext cx="271462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u="sng" dirty="0">
                <a:solidFill>
                  <a:prstClr val="black"/>
                </a:solidFill>
              </a:rPr>
              <a:t>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0063" y="4786313"/>
            <a:ext cx="26431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u="sng" dirty="0">
                <a:solidFill>
                  <a:prstClr val="black"/>
                </a:solidFill>
              </a:rPr>
              <a:t>Très grosses molécules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00939" y="2500312"/>
            <a:ext cx="153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Décomposée en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00939" y="4143375"/>
            <a:ext cx="135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Puis recomposée en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de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habitant ?</a:t>
            </a:r>
          </a:p>
        </p:txBody>
      </p:sp>
      <p:sp>
        <p:nvSpPr>
          <p:cNvPr id="778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20 milliards d’hectares de terre dans le monde (avec les pôles, les montagnes, les déserts…)</a:t>
            </a:r>
          </a:p>
          <a:p>
            <a:endParaRPr lang="fr-FR" altLang="fr-FR" smtClean="0"/>
          </a:p>
          <a:p>
            <a:r>
              <a:rPr lang="fr-FR" altLang="fr-FR" smtClean="0"/>
              <a:t>6,5 milliards d’habitants</a:t>
            </a:r>
          </a:p>
          <a:p>
            <a:endParaRPr lang="fr-FR" altLang="fr-FR" smtClean="0"/>
          </a:p>
          <a:p>
            <a:r>
              <a:rPr lang="fr-FR" altLang="fr-FR" smtClean="0"/>
              <a:t>soit 3 ha par habitant pour se nourrir mais aussi se vêtir, se chauffer,  construire sa maison, voiture…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355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du champs de maïs voisin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8" y="1600200"/>
            <a:ext cx="7558824" cy="4525963"/>
          </a:xfrm>
        </p:spPr>
      </p:pic>
    </p:spTree>
    <p:extLst>
      <p:ext uri="{BB962C8B-B14F-4D97-AF65-F5344CB8AC3E}">
        <p14:creationId xmlns:p14="http://schemas.microsoft.com/office/powerpoint/2010/main" val="38496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incohérences de l’agriculture biologique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Paillage plastique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Issu de l’industrie pétrochimique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Issu de la cellulose, biodégradable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L’usage du cuivre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L’emploi du </a:t>
            </a:r>
            <a:r>
              <a:rPr lang="fr-FR" dirty="0" err="1" smtClean="0"/>
              <a:t>lithotame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auxiliaires de 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pesticides naturels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La tourbe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carburants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1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altLang="fr-FR" smtClean="0"/>
              <a:t> Composition chimique définie par analyse de terre.</a:t>
            </a:r>
          </a:p>
          <a:p>
            <a:pPr marL="0" indent="0">
              <a:buFont typeface="Arial" charset="0"/>
              <a:buNone/>
            </a:pPr>
            <a:r>
              <a:rPr lang="fr-FR" altLang="fr-FR" smtClean="0"/>
              <a:t>Elle est conséquence du type de roche-mère et des terres apportées</a:t>
            </a:r>
          </a:p>
          <a:p>
            <a:pPr marL="0" indent="0">
              <a:buFont typeface="Arial" charset="0"/>
              <a:buNone/>
            </a:pPr>
            <a:r>
              <a:rPr lang="fr-FR" altLang="fr-FR" i="1" smtClean="0"/>
              <a:t>Potasse, Phosphore, Calcium, Magnésium, Fer…</a:t>
            </a:r>
          </a:p>
          <a:p>
            <a:pPr marL="0" indent="0">
              <a:buFont typeface="Arial" charset="0"/>
              <a:buNone/>
            </a:pPr>
            <a:endParaRPr lang="fr-FR" altLang="fr-FR" i="1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chimique</a:t>
            </a:r>
          </a:p>
        </p:txBody>
      </p:sp>
    </p:spTree>
    <p:extLst>
      <p:ext uri="{BB962C8B-B14F-4D97-AF65-F5344CB8AC3E}">
        <p14:creationId xmlns:p14="http://schemas.microsoft.com/office/powerpoint/2010/main" val="10394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Texture définie par la granulométrie des composants (test de </a:t>
            </a:r>
            <a:r>
              <a:rPr lang="fr-FR" dirty="0" err="1" smtClean="0"/>
              <a:t>sédimentaition</a:t>
            </a:r>
            <a:r>
              <a:rPr lang="fr-FR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- Sable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- Sable fin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- Limon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- Limon fin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- Argile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Amélioration par amendement humique, sableux ou argileux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2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Type d’assemblage des différentes parties de terre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Peut être améliorer par 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- Travail du sol approprié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Vie du sol et racines (engrais vert, </a:t>
            </a:r>
            <a:r>
              <a:rPr lang="fr-FR" dirty="0" err="1" smtClean="0"/>
              <a:t>mulch</a:t>
            </a:r>
            <a:r>
              <a:rPr lang="fr-FR" dirty="0" smtClean="0"/>
              <a:t>…)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Apport d’humus (compost)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188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réserve d’eau du sol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u="sng" dirty="0" smtClean="0"/>
              <a:t>Stockage </a:t>
            </a:r>
            <a:r>
              <a:rPr lang="fr-FR" b="1" u="sng" dirty="0"/>
              <a:t>de l’eau dans le sol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Eau en excès </a:t>
            </a:r>
            <a:r>
              <a:rPr lang="fr-FR" dirty="0">
                <a:sym typeface="Symbol"/>
              </a:rPr>
              <a:t></a:t>
            </a:r>
            <a:r>
              <a:rPr lang="fr-FR" dirty="0"/>
              <a:t> Lessivage, ruissellement </a:t>
            </a:r>
            <a:r>
              <a:rPr lang="fr-FR" dirty="0">
                <a:sym typeface="Symbol"/>
              </a:rPr>
              <a:t></a:t>
            </a:r>
            <a:r>
              <a:rPr lang="fr-FR" dirty="0"/>
              <a:t> Eau de gravité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                        Capacité </a:t>
            </a:r>
            <a:r>
              <a:rPr lang="fr-FR" dirty="0"/>
              <a:t>au champs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	</a:t>
            </a:r>
            <a:r>
              <a:rPr lang="fr-FR" dirty="0" smtClean="0"/>
              <a:t>                       </a:t>
            </a:r>
            <a:r>
              <a:rPr lang="fr-FR" b="1" dirty="0" smtClean="0"/>
              <a:t>35</a:t>
            </a:r>
            <a:r>
              <a:rPr lang="fr-FR" b="1" dirty="0"/>
              <a:t>% </a:t>
            </a:r>
            <a:r>
              <a:rPr lang="fr-FR" b="1" dirty="0">
                <a:sym typeface="Symbol"/>
              </a:rPr>
              <a:t></a:t>
            </a:r>
            <a:r>
              <a:rPr lang="fr-FR" b="1" dirty="0"/>
              <a:t> RFU</a:t>
            </a:r>
            <a:r>
              <a:rPr lang="fr-FR" dirty="0"/>
              <a:t> </a:t>
            </a:r>
            <a:r>
              <a:rPr lang="fr-FR" dirty="0">
                <a:sym typeface="Symbol"/>
              </a:rPr>
              <a:t></a:t>
            </a:r>
            <a:r>
              <a:rPr lang="fr-FR" dirty="0"/>
              <a:t> La plante ne dépense pas d’énergie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 </a:t>
            </a:r>
            <a:r>
              <a:rPr lang="fr-FR" b="1" dirty="0"/>
              <a:t>50% </a:t>
            </a:r>
            <a:r>
              <a:rPr lang="fr-FR" b="1" dirty="0">
                <a:sym typeface="Symbol"/>
              </a:rPr>
              <a:t></a:t>
            </a:r>
            <a:r>
              <a:rPr lang="fr-FR" b="1" dirty="0"/>
              <a:t> </a:t>
            </a:r>
            <a:r>
              <a:rPr lang="fr-FR" b="1" dirty="0" smtClean="0"/>
              <a:t>RU</a:t>
            </a:r>
            <a:r>
              <a:rPr lang="fr-FR" dirty="0"/>
              <a:t>	Réserve Facilement Utilisable par la plante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 </a:t>
            </a:r>
            <a:r>
              <a:rPr lang="fr-FR" b="1" dirty="0"/>
              <a:t>Réserve Utilisable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   	</a:t>
            </a:r>
            <a:r>
              <a:rPr lang="fr-FR" dirty="0" smtClean="0"/>
              <a:t>                       </a:t>
            </a:r>
            <a:r>
              <a:rPr lang="fr-FR" b="1" dirty="0" smtClean="0"/>
              <a:t>15</a:t>
            </a:r>
            <a:r>
              <a:rPr lang="fr-FR" b="1" dirty="0"/>
              <a:t>% </a:t>
            </a:r>
            <a:r>
              <a:rPr lang="fr-FR" b="1" dirty="0">
                <a:sym typeface="Symbol"/>
              </a:rPr>
              <a:t></a:t>
            </a:r>
            <a:r>
              <a:rPr lang="fr-FR" b="1" dirty="0"/>
              <a:t> RDU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              </a:t>
            </a:r>
            <a:r>
              <a:rPr lang="fr-FR" dirty="0"/>
              <a:t>	Réserve Difficilement Utilisable par la plante	      Eau en réserve dans le sol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	</a:t>
            </a:r>
            <a:r>
              <a:rPr lang="fr-FR" dirty="0" smtClean="0"/>
              <a:t>                        PF </a:t>
            </a:r>
            <a:r>
              <a:rPr lang="fr-FR" dirty="0">
                <a:sym typeface="Symbol"/>
              </a:rPr>
              <a:t></a:t>
            </a:r>
            <a:r>
              <a:rPr lang="fr-FR" dirty="0"/>
              <a:t> Point de flétrissement (des plantes)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              </a:t>
            </a:r>
            <a:r>
              <a:rPr lang="fr-FR" dirty="0"/>
              <a:t>	</a:t>
            </a:r>
            <a:r>
              <a:rPr lang="fr-FR" b="1" dirty="0"/>
              <a:t>50% </a:t>
            </a:r>
            <a:r>
              <a:rPr lang="fr-FR" b="1" dirty="0">
                <a:sym typeface="Symbol"/>
              </a:rPr>
              <a:t></a:t>
            </a:r>
            <a:r>
              <a:rPr lang="fr-FR" b="1" dirty="0"/>
              <a:t> Eau liée 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b="1" dirty="0"/>
              <a:t>50</a:t>
            </a:r>
            <a:r>
              <a:rPr lang="fr-FR" b="1" dirty="0" smtClean="0"/>
              <a:t>% </a:t>
            </a:r>
            <a:r>
              <a:rPr lang="fr-FR" dirty="0"/>
              <a:t>	(</a:t>
            </a:r>
            <a:r>
              <a:rPr lang="fr-FR" dirty="0">
                <a:sym typeface="Symbol"/>
              </a:rPr>
              <a:t></a:t>
            </a:r>
            <a:r>
              <a:rPr lang="fr-FR" dirty="0"/>
              <a:t> Force de capillarité de la terre plus forte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/>
              <a:t> </a:t>
            </a:r>
            <a:r>
              <a:rPr lang="fr-FR" b="1" dirty="0" smtClean="0"/>
              <a:t>     </a:t>
            </a:r>
            <a:r>
              <a:rPr lang="fr-FR" b="1" dirty="0"/>
              <a:t>Réserve </a:t>
            </a:r>
            <a:r>
              <a:rPr lang="fr-FR" dirty="0"/>
              <a:t>	que la force de sucions de la plante)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  non </a:t>
            </a:r>
            <a:r>
              <a:rPr lang="fr-FR" b="1" dirty="0"/>
              <a:t>utilisable</a:t>
            </a:r>
            <a:r>
              <a:rPr lang="fr-FR" dirty="0"/>
              <a:t>	= eau non utilisable, qui reste à la terre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cxnSp>
        <p:nvCxnSpPr>
          <p:cNvPr id="5" name="Connecteur droit 4"/>
          <p:cNvCxnSpPr>
            <a:stCxn id="9" idx="0"/>
          </p:cNvCxnSpPr>
          <p:nvPr/>
        </p:nvCxnSpPr>
        <p:spPr>
          <a:xfrm flipH="1" flipV="1">
            <a:off x="755650" y="2708275"/>
            <a:ext cx="0" cy="285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9" idx="2"/>
          </p:cNvCxnSpPr>
          <p:nvPr/>
        </p:nvCxnSpPr>
        <p:spPr>
          <a:xfrm flipV="1">
            <a:off x="2122488" y="2708275"/>
            <a:ext cx="1587" cy="286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flipH="1">
            <a:off x="755650" y="2276475"/>
            <a:ext cx="1368425" cy="647700"/>
          </a:xfrm>
          <a:prstGeom prst="arc">
            <a:avLst>
              <a:gd name="adj1" fmla="val 21421045"/>
              <a:gd name="adj2" fmla="val 212839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flipH="1">
            <a:off x="742950" y="3752850"/>
            <a:ext cx="1368425" cy="649288"/>
          </a:xfrm>
          <a:prstGeom prst="arc">
            <a:avLst>
              <a:gd name="adj1" fmla="val 69527"/>
              <a:gd name="adj2" fmla="val 107173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flipH="1">
            <a:off x="755650" y="5229225"/>
            <a:ext cx="1368425" cy="647700"/>
          </a:xfrm>
          <a:prstGeom prst="arc">
            <a:avLst>
              <a:gd name="adj1" fmla="val 69527"/>
              <a:gd name="adj2" fmla="val 107173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5651500" y="2924175"/>
            <a:ext cx="433388" cy="24495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Accolade ouvrante 10"/>
          <p:cNvSpPr/>
          <p:nvPr/>
        </p:nvSpPr>
        <p:spPr>
          <a:xfrm>
            <a:off x="2255838" y="3068638"/>
            <a:ext cx="107950" cy="12969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compost végétal</a:t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Faner les matières végétales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Choisir un endroit ombragé et protéger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Placer quelques branches pour drainer sous le 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Edifier le tas (rapport C/N)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Humidifier et maintenir humide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Trapèze 3"/>
          <p:cNvSpPr/>
          <p:nvPr/>
        </p:nvSpPr>
        <p:spPr>
          <a:xfrm>
            <a:off x="5076825" y="3325813"/>
            <a:ext cx="1943100" cy="1296987"/>
          </a:xfrm>
          <a:prstGeom prst="trapezoid">
            <a:avLst>
              <a:gd name="adj" fmla="val 54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rapèze 4"/>
          <p:cNvSpPr/>
          <p:nvPr/>
        </p:nvSpPr>
        <p:spPr>
          <a:xfrm>
            <a:off x="2951163" y="3860800"/>
            <a:ext cx="1944687" cy="1296988"/>
          </a:xfrm>
          <a:prstGeom prst="trapezoid">
            <a:avLst>
              <a:gd name="adj" fmla="val 5454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657600" y="3325813"/>
            <a:ext cx="2632075" cy="536575"/>
          </a:xfrm>
          <a:custGeom>
            <a:avLst/>
            <a:gdLst>
              <a:gd name="connsiteX0" fmla="*/ 0 w 2632841"/>
              <a:gd name="connsiteY0" fmla="*/ 520262 h 536028"/>
              <a:gd name="connsiteX1" fmla="*/ 2128345 w 2632841"/>
              <a:gd name="connsiteY1" fmla="*/ 0 h 536028"/>
              <a:gd name="connsiteX2" fmla="*/ 2632841 w 2632841"/>
              <a:gd name="connsiteY2" fmla="*/ 15766 h 536028"/>
              <a:gd name="connsiteX3" fmla="*/ 551793 w 2632841"/>
              <a:gd name="connsiteY3" fmla="*/ 536028 h 536028"/>
              <a:gd name="connsiteX4" fmla="*/ 0 w 2632841"/>
              <a:gd name="connsiteY4" fmla="*/ 520262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841" h="536028">
                <a:moveTo>
                  <a:pt x="0" y="520262"/>
                </a:moveTo>
                <a:lnTo>
                  <a:pt x="2128345" y="0"/>
                </a:lnTo>
                <a:lnTo>
                  <a:pt x="2632841" y="15766"/>
                </a:lnTo>
                <a:lnTo>
                  <a:pt x="551793" y="536028"/>
                </a:lnTo>
                <a:lnTo>
                  <a:pt x="0" y="520262"/>
                </a:lnTo>
                <a:close/>
              </a:path>
            </a:pathLst>
          </a:cu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4210050" y="3341688"/>
            <a:ext cx="2820988" cy="1812925"/>
          </a:xfrm>
          <a:custGeom>
            <a:avLst/>
            <a:gdLst>
              <a:gd name="connsiteX0" fmla="*/ 0 w 2822028"/>
              <a:gd name="connsiteY0" fmla="*/ 504496 h 1813034"/>
              <a:gd name="connsiteX1" fmla="*/ 693683 w 2822028"/>
              <a:gd name="connsiteY1" fmla="*/ 1813034 h 1813034"/>
              <a:gd name="connsiteX2" fmla="*/ 2822028 w 2822028"/>
              <a:gd name="connsiteY2" fmla="*/ 1261241 h 1813034"/>
              <a:gd name="connsiteX3" fmla="*/ 2096814 w 2822028"/>
              <a:gd name="connsiteY3" fmla="*/ 0 h 1813034"/>
              <a:gd name="connsiteX4" fmla="*/ 0 w 2822028"/>
              <a:gd name="connsiteY4" fmla="*/ 50449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028" h="1813034">
                <a:moveTo>
                  <a:pt x="0" y="504496"/>
                </a:moveTo>
                <a:lnTo>
                  <a:pt x="693683" y="1813034"/>
                </a:lnTo>
                <a:lnTo>
                  <a:pt x="2822028" y="1261241"/>
                </a:lnTo>
                <a:lnTo>
                  <a:pt x="2096814" y="0"/>
                </a:lnTo>
                <a:lnTo>
                  <a:pt x="0" y="504496"/>
                </a:lnTo>
                <a:close/>
              </a:path>
            </a:pathLst>
          </a:cu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920037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fumiers, leurs états et leurs utilisations</a:t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Fumiers chauds (Equin, Caprins)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Fumiers froids (Bovin, Ovins)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Fumier frais : Couche chaude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Fumier post beurre-noire : Fertilisation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Fumier presque transformé : Amendement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Fumier totalement transformé = Humus :  Motte et lit de semis ou amendement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49788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L’amendement calcique (chaulage)</a:t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Test </a:t>
            </a:r>
            <a:r>
              <a:rPr lang="fr-FR" dirty="0" err="1" smtClean="0"/>
              <a:t>Carbo</a:t>
            </a:r>
            <a:r>
              <a:rPr lang="fr-FR" dirty="0" smtClean="0"/>
              <a:t> (acide)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Rôles du calcium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- Formation du CAH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- Saturation du CAH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- Rehausser le pH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semences</a:t>
            </a:r>
            <a:endParaRPr lang="fr-F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2205038"/>
            <a:ext cx="8496943" cy="4032274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- L’importance du choix des semences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- Semences paysannes ou hybride F1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chemeClr val="tx1"/>
                </a:solidFill>
              </a:rPr>
              <a:t>C</a:t>
            </a:r>
            <a:r>
              <a:rPr lang="fr-FR" dirty="0" smtClean="0">
                <a:solidFill>
                  <a:schemeClr val="tx1"/>
                </a:solidFill>
              </a:rPr>
              <a:t>hoix des variétés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 Les producteurs et distributeurs de semences paysannes et variétés anciennes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-Réalisation des semences par l’agriculteur pour améliorer leur adaptation au terroir (sol et climat)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L’agriculture en chiffres</a:t>
            </a:r>
            <a:b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1,8 milliards d’hectare dans le monde consacrés à l’alimentation soit 2600 m²/personne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30 millions d’hectares de terre agricole en France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Dont 18 millions de terres arables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9 % des surfaces agricoles mondiales cultivées en OGM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2 % des surfaces  agricoles mondiales cultivées en agriculture biologique certifiée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Perte de 90 % des agriculteurs en France depuis 1950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Il reste 600 000 agriculteurs en France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586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du choix des semences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Adaptation au terroir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Rusticité (capacité d’adaptation conséquence d’un riche génome)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Saveur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Résistance aux maladies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9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/>
              <a:t>Semences paysannes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942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Génome riche (forte capacité d’adaptation à court et long terme)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Possibilité de reproduire soi-même les semences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Fabrication « artisanale » : sélection massale (on ressème la semence issue ses plants ou fruits correspondant aux objectifs de la sélection)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Intérêts soutenant le maintien de la biodiversité et la pérennité du patrimoine génétique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8132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altLang="fr-FR" smtClean="0"/>
              <a:t>Hybrides F1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497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Génome appauvri par sélection intensive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Impossibilité de reproduire soi-même les semences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Fabrication souvent coûteuse et emploi de technologies sophistiquées voir de biotechnologies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Forts intérêts économiques et puissants lobbies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Semences paysannes ou </a:t>
            </a:r>
            <a:r>
              <a:rPr lang="fr-FR" sz="4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hybrides </a:t>
            </a: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</a:t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5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Variétés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Nombreuses anciennes variétés rustiques issues et conservées selon le mode de la sélection paysanne</a:t>
            </a:r>
          </a:p>
          <a:p>
            <a:endParaRPr lang="fr-FR" altLang="fr-FR" smtClean="0"/>
          </a:p>
          <a:p>
            <a:r>
              <a:rPr lang="fr-FR" altLang="fr-FR" smtClean="0"/>
              <a:t>Retrouver des variétés locales </a:t>
            </a:r>
          </a:p>
          <a:p>
            <a:endParaRPr lang="fr-FR" altLang="fr-FR" smtClean="0"/>
          </a:p>
          <a:p>
            <a:r>
              <a:rPr lang="fr-FR" altLang="fr-FR" smtClean="0"/>
              <a:t>Chercher des variétés originales par leur saveur, leur forme et leur couleur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51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2071688"/>
            <a:ext cx="8229600" cy="1868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i="1" dirty="0" smtClean="0"/>
              <a:t>C’est donc la mise en place d’une ferme en quête d’une agriculture durable et cohérente que vous soutenez par votre adhésion à l’AMAP Légumes de </a:t>
            </a:r>
            <a:r>
              <a:rPr lang="fr-FR" i="1" dirty="0" err="1" smtClean="0"/>
              <a:t>Manspach</a:t>
            </a:r>
            <a:r>
              <a:rPr lang="fr-FR" i="1" dirty="0" smtClean="0"/>
              <a:t>,</a:t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Merci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439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partage des terres</a:t>
            </a:r>
          </a:p>
        </p:txBody>
      </p:sp>
      <p:sp>
        <p:nvSpPr>
          <p:cNvPr id="79875" name="Espace réservé du contenu 2"/>
          <p:cNvSpPr>
            <a:spLocks noGrp="1"/>
          </p:cNvSpPr>
          <p:nvPr>
            <p:ph idx="1"/>
          </p:nvPr>
        </p:nvSpPr>
        <p:spPr>
          <a:xfrm>
            <a:off x="142875" y="1600200"/>
            <a:ext cx="9001125" cy="4525963"/>
          </a:xfrm>
        </p:spPr>
        <p:txBody>
          <a:bodyPr/>
          <a:lstStyle/>
          <a:p>
            <a:r>
              <a:rPr lang="fr-FR" altLang="fr-FR" dirty="0" smtClean="0"/>
              <a:t>Environ 2600 à 2700 m² (environ 1/4 d’hectare) disponible par personne pour se nourrir sur Terre</a:t>
            </a:r>
          </a:p>
          <a:p>
            <a:r>
              <a:rPr lang="fr-FR" altLang="fr-FR" dirty="0" smtClean="0"/>
              <a:t>1 Français se nourrit sur 6000 m² (3300 m² de plus)</a:t>
            </a:r>
          </a:p>
          <a:p>
            <a:r>
              <a:rPr lang="fr-FR" altLang="fr-FR" dirty="0" smtClean="0"/>
              <a:t>1 Américain sur 8000 m² (5300 m² de plus)</a:t>
            </a:r>
          </a:p>
          <a:p>
            <a:r>
              <a:rPr lang="fr-FR" altLang="fr-FR" dirty="0" smtClean="0"/>
              <a:t>Seuil de malnutrition fixé par l’OMS : 700 m²/</a:t>
            </a:r>
            <a:r>
              <a:rPr lang="fr-FR" altLang="fr-FR" dirty="0" err="1" smtClean="0"/>
              <a:t>hab</a:t>
            </a:r>
            <a:endParaRPr lang="fr-FR" altLang="fr-FR" dirty="0" smtClean="0"/>
          </a:p>
          <a:p>
            <a:r>
              <a:rPr lang="fr-FR" altLang="fr-FR" dirty="0" smtClean="0"/>
              <a:t>Les meilleures terres des pays du Sud sont cultivées pour fournir les pays du Nord en produits exotiques et hors-saison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  <a:p>
            <a:pPr>
              <a:buFont typeface="Arial" charset="0"/>
              <a:buNone/>
            </a:pPr>
            <a:endParaRPr lang="fr-FR" altLang="fr-FR" dirty="0" smtClean="0"/>
          </a:p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861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désertification : bilan</a:t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1 milliard </a:t>
            </a:r>
            <a:r>
              <a:rPr lang="fr-FR" dirty="0" smtClean="0"/>
              <a:t>d’hectares se sont désertifiés depuis l’invention de la charrue il y a </a:t>
            </a:r>
            <a:r>
              <a:rPr lang="fr-FR" b="1" dirty="0" smtClean="0"/>
              <a:t>6000 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1 milliard </a:t>
            </a:r>
            <a:r>
              <a:rPr lang="fr-FR" dirty="0" smtClean="0"/>
              <a:t>d’hectares se sont désertifiés </a:t>
            </a:r>
            <a:r>
              <a:rPr lang="fr-FR" b="1" dirty="0" smtClean="0"/>
              <a:t>au cours du XXème siècle en même pas 100 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Actuellement, 10 à 12 millions d’hectares se désertifient par an, soit 1 milliard d’hectares par siècle ou </a:t>
            </a:r>
            <a:r>
              <a:rPr lang="fr-FR" b="1" dirty="0" smtClean="0"/>
              <a:t>1300 hectares par heure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Les </a:t>
            </a:r>
            <a:r>
              <a:rPr lang="fr-FR" b="1" dirty="0" smtClean="0"/>
              <a:t>déserts</a:t>
            </a:r>
            <a:r>
              <a:rPr lang="fr-FR" dirty="0" smtClean="0"/>
              <a:t> sont passés de </a:t>
            </a:r>
            <a:r>
              <a:rPr lang="fr-FR" b="1" dirty="0" smtClean="0"/>
              <a:t>11% </a:t>
            </a:r>
            <a:r>
              <a:rPr lang="fr-FR" dirty="0" smtClean="0"/>
              <a:t>de la surface du globe au début de l’agriculture </a:t>
            </a:r>
            <a:r>
              <a:rPr lang="fr-FR" b="1" dirty="0" smtClean="0"/>
              <a:t>à 33%</a:t>
            </a:r>
            <a:r>
              <a:rPr lang="fr-FR" dirty="0" smtClean="0"/>
              <a:t> actuellement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077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désertification entraîne déforestation</a:t>
            </a:r>
            <a:br>
              <a:rPr lang="fr-FR" sz="4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fr-FR" altLang="fr-FR" b="1" dirty="0" smtClean="0"/>
              <a:t>17 millions</a:t>
            </a:r>
            <a:r>
              <a:rPr lang="fr-FR" altLang="fr-FR" dirty="0" smtClean="0"/>
              <a:t> d’hectares de forêts sont </a:t>
            </a:r>
            <a:r>
              <a:rPr lang="fr-FR" altLang="fr-FR" b="1" dirty="0" smtClean="0"/>
              <a:t>rasés</a:t>
            </a:r>
            <a:r>
              <a:rPr lang="fr-FR" altLang="fr-FR" dirty="0" smtClean="0"/>
              <a:t> et remplacés par des cultures pour compenser les 10 millions d’hectares désertifiés, et l’augmentation de la population mondiale</a:t>
            </a:r>
          </a:p>
          <a:p>
            <a:pPr>
              <a:buFont typeface="Arial" charset="0"/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85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2486</Words>
  <Application>Microsoft Office PowerPoint</Application>
  <PresentationFormat>Affichage à l'écran (4:3)</PresentationFormat>
  <Paragraphs>494</Paragraphs>
  <Slides>63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63</vt:i4>
      </vt:variant>
    </vt:vector>
  </HeadingPairs>
  <TitlesOfParts>
    <vt:vector size="69" baseType="lpstr">
      <vt:lpstr>Thème Office</vt:lpstr>
      <vt:lpstr>1_Thème Office</vt:lpstr>
      <vt:lpstr>8_Thème Office</vt:lpstr>
      <vt:lpstr>2_Thème Office</vt:lpstr>
      <vt:lpstr>4_Thème Office</vt:lpstr>
      <vt:lpstr>3_Thème Office</vt:lpstr>
      <vt:lpstr>Brève présentation de la réflexion qui m’a amené à ce projet</vt:lpstr>
      <vt:lpstr>Agriculture ?</vt:lpstr>
      <vt:lpstr>Durable ?</vt:lpstr>
      <vt:lpstr>En bref</vt:lpstr>
      <vt:lpstr>Combien de terres par habitant ?</vt:lpstr>
      <vt:lpstr>L’agriculture en chiffres </vt:lpstr>
      <vt:lpstr>Le partage des terres</vt:lpstr>
      <vt:lpstr>La désertification : bilan </vt:lpstr>
      <vt:lpstr> La désertification entraîne déforestation </vt:lpstr>
      <vt:lpstr>Causes de la désertification</vt:lpstr>
      <vt:lpstr>Perte de biodiversité </vt:lpstr>
      <vt:lpstr>Bilan énergétique</vt:lpstr>
      <vt:lpstr>Pesticides</vt:lpstr>
      <vt:lpstr>Alors que faire ?</vt:lpstr>
      <vt:lpstr>L’évolution de l’agriculture des premiers hommes à aujourd’hui</vt:lpstr>
      <vt:lpstr>Présentation PowerPoint</vt:lpstr>
      <vt:lpstr>Les différents types d’agricultures</vt:lpstr>
      <vt:lpstr>L’agriculture conventionnelle</vt:lpstr>
      <vt:lpstr>L’agriculture raisonnée</vt:lpstr>
      <vt:lpstr>L’agriculture intégrée (PBI)</vt:lpstr>
      <vt:lpstr>L’agriculture biologique certifiée</vt:lpstr>
      <vt:lpstr>L’agriculture durable</vt:lpstr>
      <vt:lpstr>La permaculture</vt:lpstr>
      <vt:lpstr>L’agrobiologie</vt:lpstr>
      <vt:lpstr>Les échanges air-sol-plante</vt:lpstr>
      <vt:lpstr>Les échanges air-sol-plante</vt:lpstr>
      <vt:lpstr>Les courants de l’agrobiologie</vt:lpstr>
      <vt:lpstr>Bref historique de l’agrobiologie</vt:lpstr>
      <vt:lpstr>Bref historique de l’agrobiologie</vt:lpstr>
      <vt:lpstr>Bref historique de l’agrobiologie</vt:lpstr>
      <vt:lpstr>Les incohérences de l’agriculture biologique</vt:lpstr>
      <vt:lpstr>L’agriculture naturelle</vt:lpstr>
      <vt:lpstr>L’agriculture  de conservation des sols</vt:lpstr>
      <vt:lpstr>Le compost Jean Pin</vt:lpstr>
      <vt:lpstr>Le BRF (Bois Raméal Fragmenté)</vt:lpstr>
      <vt:lpstr>L’agroforesterie</vt:lpstr>
      <vt:lpstr>La méthode Kemink</vt:lpstr>
      <vt:lpstr>La Biodynamie</vt:lpstr>
      <vt:lpstr>Présentation PowerPoint</vt:lpstr>
      <vt:lpstr>Les extraits végétaux fermentés</vt:lpstr>
      <vt:lpstr>L’agriculture biologique dite « authentique » de l’IRABE</vt:lpstr>
      <vt:lpstr>La trophobiose</vt:lpstr>
      <vt:lpstr>Cristallisation sensible</vt:lpstr>
      <vt:lpstr>Cristallisation sensible</vt:lpstr>
      <vt:lpstr>Cristallisation sensible</vt:lpstr>
      <vt:lpstr>Le sol</vt:lpstr>
      <vt:lpstr>Observer, analyser et comprendre un sol</vt:lpstr>
      <vt:lpstr>Qu’est-ce qu’un sol ?</vt:lpstr>
      <vt:lpstr>Formation de l’humus</vt:lpstr>
      <vt:lpstr>Labour du champs de maïs voisin</vt:lpstr>
      <vt:lpstr>Les incohérences de l’agriculture biologique</vt:lpstr>
      <vt:lpstr>Composition chimique</vt:lpstr>
      <vt:lpstr>Texture</vt:lpstr>
      <vt:lpstr>Structure</vt:lpstr>
      <vt:lpstr>La réserve d’eau du sol</vt:lpstr>
      <vt:lpstr>Le compost végétal </vt:lpstr>
      <vt:lpstr>Les fumiers, leurs états et leurs utilisations </vt:lpstr>
      <vt:lpstr>L’amendement calcique (chaulage) </vt:lpstr>
      <vt:lpstr>Les semences</vt:lpstr>
      <vt:lpstr>L’importance du choix des semences</vt:lpstr>
      <vt:lpstr>Semences paysannes ou hybrides F1 </vt:lpstr>
      <vt:lpstr>Variétés</vt:lpstr>
      <vt:lpstr>C’est donc la mise en place d’une ferme en quête d’une agriculture durable et cohérente que vous soutenez par votre adhésion à l’AMAP Légumes de Manspach,  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Brève présentation de la réflexion qui m’a amené à ce projet</dc:title>
  <dc:creator>TPH</dc:creator>
  <cp:lastModifiedBy>TPH</cp:lastModifiedBy>
  <cp:revision>1</cp:revision>
  <dcterms:created xsi:type="dcterms:W3CDTF">2014-11-10T22:31:21Z</dcterms:created>
  <dcterms:modified xsi:type="dcterms:W3CDTF">2014-11-10T22:35:16Z</dcterms:modified>
</cp:coreProperties>
</file>